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69" r:id="rId4"/>
  </p:sldMasterIdLst>
  <p:notesMasterIdLst>
    <p:notesMasterId r:id="rId34"/>
  </p:notesMasterIdLst>
  <p:sldIdLst>
    <p:sldId id="256" r:id="rId5"/>
    <p:sldId id="292" r:id="rId6"/>
    <p:sldId id="297" r:id="rId7"/>
    <p:sldId id="296" r:id="rId8"/>
    <p:sldId id="287" r:id="rId9"/>
    <p:sldId id="264" r:id="rId10"/>
    <p:sldId id="265" r:id="rId11"/>
    <p:sldId id="266" r:id="rId12"/>
    <p:sldId id="269" r:id="rId13"/>
    <p:sldId id="270" r:id="rId14"/>
    <p:sldId id="288" r:id="rId15"/>
    <p:sldId id="267" r:id="rId16"/>
    <p:sldId id="293" r:id="rId17"/>
    <p:sldId id="268" r:id="rId18"/>
    <p:sldId id="291" r:id="rId19"/>
    <p:sldId id="271" r:id="rId20"/>
    <p:sldId id="272" r:id="rId21"/>
    <p:sldId id="273" r:id="rId22"/>
    <p:sldId id="274" r:id="rId23"/>
    <p:sldId id="289" r:id="rId24"/>
    <p:sldId id="290" r:id="rId25"/>
    <p:sldId id="279" r:id="rId26"/>
    <p:sldId id="294" r:id="rId27"/>
    <p:sldId id="295" r:id="rId28"/>
    <p:sldId id="282" r:id="rId29"/>
    <p:sldId id="283" r:id="rId30"/>
    <p:sldId id="284" r:id="rId31"/>
    <p:sldId id="285" r:id="rId32"/>
    <p:sldId id="286" r:id="rId33"/>
  </p:sldIdLst>
  <p:sldSz cx="9144000" cy="6858000" type="screen4x3"/>
  <p:notesSz cx="6858000" cy="9144000"/>
  <p:custShowLst>
    <p:custShow name="Aufbaulehrgang" id="0">
      <p:sldLst/>
    </p:custShow>
    <p:custShow name="Sprechfunker" id="1">
      <p:sldLst/>
    </p:custShow>
    <p:custShow name="Unterwiesener" id="2">
      <p:sldLst/>
    </p:custShow>
  </p:custShowLst>
  <p:defaultTextStyle>
    <a:defPPr>
      <a:defRPr lang="de-DE"/>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lexander Bönig" initials="AB" lastIdx="1" clrIdx="0">
    <p:extLst>
      <p:ext uri="{19B8F6BF-5375-455C-9EA6-DF929625EA0E}">
        <p15:presenceInfo xmlns:p15="http://schemas.microsoft.com/office/powerpoint/2012/main" userId="92671b8ec783891c"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CC"/>
    <a:srgbClr val="FA0000"/>
    <a:srgbClr val="FFB3B3"/>
    <a:srgbClr val="FF3F3F"/>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E9639D4-E3E2-4D34-9284-5A2195B3D0D7}" styleName="Helle Formatvorlag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93296810-A885-4BE3-A3E7-6D5BEEA58F35}" styleName="Mittlere Formatvorlage 2 - Akz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1E4AEA4-8DFA-4A89-87EB-49C32662AFE0}" styleName="Mittlere Formatvorlage 2 - Akz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9DCAF9ED-07DC-4A11-8D7F-57B35C25682E}" styleName="Mittlere Formatvorlage 1 - Akz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18603FDC-E32A-4AB5-989C-0864C3EAD2B8}" styleName="Designformatvorlage 2 - Akz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7CE84F3-28C3-443E-9E96-99CF82512B78}" styleName="Dunkle Formatvorlage 1 - Akzent 2">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2"/>
          </a:solidFill>
        </a:fill>
      </a:tcStyle>
    </a:wholeTbl>
    <a:band1H>
      <a:tcStyle>
        <a:tcBdr/>
        <a:fill>
          <a:solidFill>
            <a:schemeClr val="accent2">
              <a:shade val="60000"/>
            </a:schemeClr>
          </a:solidFill>
        </a:fill>
      </a:tcStyle>
    </a:band1H>
    <a:band1V>
      <a:tcStyle>
        <a:tcBdr/>
        <a:fill>
          <a:solidFill>
            <a:schemeClr val="accent2">
              <a:shade val="60000"/>
            </a:schemeClr>
          </a:solidFill>
        </a:fill>
      </a:tcStyle>
    </a:band1V>
    <a:lastCol>
      <a:tcTxStyle b="on"/>
      <a:tcStyle>
        <a:tcBdr>
          <a:left>
            <a:ln w="25400" cmpd="sng">
              <a:solidFill>
                <a:schemeClr val="lt1"/>
              </a:solidFill>
            </a:ln>
          </a:left>
        </a:tcBdr>
        <a:fill>
          <a:solidFill>
            <a:schemeClr val="accent2">
              <a:shade val="60000"/>
            </a:schemeClr>
          </a:solidFill>
        </a:fill>
      </a:tcStyle>
    </a:lastCol>
    <a:firstCol>
      <a:tcTxStyle b="on"/>
      <a:tcStyle>
        <a:tcBdr>
          <a:right>
            <a:ln w="25400" cmpd="sng">
              <a:solidFill>
                <a:schemeClr val="lt1"/>
              </a:solidFill>
            </a:ln>
          </a:right>
        </a:tcBdr>
        <a:fill>
          <a:solidFill>
            <a:schemeClr val="accent2">
              <a:shade val="60000"/>
            </a:schemeClr>
          </a:solidFill>
        </a:fill>
      </a:tcStyle>
    </a:firstCol>
    <a:lastRow>
      <a:tcTxStyle b="on"/>
      <a:tcStyle>
        <a:tcBdr>
          <a:top>
            <a:ln w="25400" cmpd="sng">
              <a:solidFill>
                <a:schemeClr val="lt1"/>
              </a:solidFill>
            </a:ln>
          </a:top>
        </a:tcBdr>
        <a:fill>
          <a:solidFill>
            <a:schemeClr val="accent2">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AF606853-7671-496A-8E4F-DF71F8EC918B}" styleName="Dunkle Formatvorlage 1 - Akzent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69CF1AB2-1976-4502-BF36-3FF5EA218861}" styleName="Mittlere Formatvorlage 4 - Akz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073A0DAA-6AF3-43AB-8588-CEC1D06C72B9}" styleName="Mittlere Formatvorlag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215" autoAdjust="0"/>
    <p:restoredTop sz="84578" autoAdjust="0"/>
  </p:normalViewPr>
  <p:slideViewPr>
    <p:cSldViewPr snapToGrid="0" snapToObjects="1">
      <p:cViewPr varScale="1">
        <p:scale>
          <a:sx n="90" d="100"/>
          <a:sy n="90" d="100"/>
        </p:scale>
        <p:origin x="1626" y="84"/>
      </p:cViewPr>
      <p:guideLst>
        <p:guide orient="horz" pos="2160"/>
        <p:guide pos="2880"/>
      </p:guideLst>
    </p:cSldViewPr>
  </p:slideViewPr>
  <p:outlineViewPr>
    <p:cViewPr>
      <p:scale>
        <a:sx n="33" d="100"/>
        <a:sy n="33" d="100"/>
      </p:scale>
      <p:origin x="0" y="0"/>
    </p:cViewPr>
  </p:outlineViewPr>
  <p:notesTextViewPr>
    <p:cViewPr>
      <p:scale>
        <a:sx n="66" d="100"/>
        <a:sy n="66" d="100"/>
      </p:scale>
      <p:origin x="0" y="0"/>
    </p:cViewPr>
  </p:notesTextViewPr>
  <p:notesViewPr>
    <p:cSldViewPr snapToGrid="0" snapToObjects="1">
      <p:cViewPr varScale="1">
        <p:scale>
          <a:sx n="82" d="100"/>
          <a:sy n="82" d="100"/>
        </p:scale>
        <p:origin x="-3180"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commentAuthors" Target="commen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de-DE"/>
          </a:p>
        </p:txBody>
      </p:sp>
      <p:sp>
        <p:nvSpPr>
          <p:cNvPr id="3" name="Datumsplatzhalt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AAE1C38-AD50-4828-A351-E5FF6CFD65B0}" type="datetimeFigureOut">
              <a:rPr lang="de-DE" smtClean="0"/>
              <a:t>28.01.2025</a:t>
            </a:fld>
            <a:endParaRPr lang="de-DE"/>
          </a:p>
        </p:txBody>
      </p:sp>
      <p:sp>
        <p:nvSpPr>
          <p:cNvPr id="4" name="Folienbildplatzhalt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de-DE"/>
          </a:p>
        </p:txBody>
      </p:sp>
      <p:sp>
        <p:nvSpPr>
          <p:cNvPr id="5" name="Notizenplatzhal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de-DE"/>
              <a:t>Textmasterformat bearbeiten</a:t>
            </a:r>
          </a:p>
          <a:p>
            <a:pPr lvl="1"/>
            <a:r>
              <a:rPr lang="de-DE"/>
              <a:t>Zweite Ebene</a:t>
            </a:r>
          </a:p>
          <a:p>
            <a:pPr lvl="2"/>
            <a:r>
              <a:rPr lang="de-DE"/>
              <a:t>Dritte Ebene</a:t>
            </a:r>
          </a:p>
          <a:p>
            <a:pPr lvl="3"/>
            <a:r>
              <a:rPr lang="de-DE"/>
              <a:t>Vierte Ebene</a:t>
            </a:r>
          </a:p>
          <a:p>
            <a:pPr lvl="4"/>
            <a:r>
              <a:rPr lang="de-DE"/>
              <a:t>Fünfte Ebene</a:t>
            </a:r>
          </a:p>
        </p:txBody>
      </p:sp>
      <p:sp>
        <p:nvSpPr>
          <p:cNvPr id="6" name="Fußzeilenplatzhalt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de-DE"/>
          </a:p>
        </p:txBody>
      </p:sp>
      <p:sp>
        <p:nvSpPr>
          <p:cNvPr id="7" name="Foliennummernplatzhalt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C9C0C7-B259-4EE5-A954-855681379DE8}" type="slidenum">
              <a:rPr lang="de-DE" smtClean="0"/>
              <a:t>‹Nr.›</a:t>
            </a:fld>
            <a:endParaRPr lang="de-DE"/>
          </a:p>
        </p:txBody>
      </p:sp>
    </p:spTree>
    <p:extLst>
      <p:ext uri="{BB962C8B-B14F-4D97-AF65-F5344CB8AC3E}">
        <p14:creationId xmlns:p14="http://schemas.microsoft.com/office/powerpoint/2010/main" val="1729174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228600" indent="-228600">
              <a:buAutoNum type="arabicParenBoth"/>
            </a:pPr>
            <a:r>
              <a:rPr lang="de-DE" dirty="0"/>
              <a:t>Jeder muss auf andere Aufpassen</a:t>
            </a:r>
          </a:p>
          <a:p>
            <a:pPr marL="228600" indent="-228600">
              <a:buAutoNum type="arabicParenBoth"/>
            </a:pPr>
            <a:r>
              <a:rPr lang="de-DE" dirty="0"/>
              <a:t> Schädigung: Unfall</a:t>
            </a:r>
            <a:br>
              <a:rPr lang="de-DE" dirty="0"/>
            </a:br>
            <a:r>
              <a:rPr lang="de-DE" dirty="0"/>
              <a:t>Gefährdung=</a:t>
            </a:r>
            <a:r>
              <a:rPr lang="de-DE" baseline="0" dirty="0"/>
              <a:t> kurz vor knapp</a:t>
            </a:r>
            <a:br>
              <a:rPr lang="de-DE" baseline="0" dirty="0"/>
            </a:br>
            <a:r>
              <a:rPr lang="de-DE" baseline="0" dirty="0"/>
              <a:t>Behinderung / Belästigung nach Umständen unvermeidbar = Einsatzfahrt? Rückfahrt? </a:t>
            </a:r>
            <a:endParaRPr lang="de-DE" dirty="0"/>
          </a:p>
        </p:txBody>
      </p:sp>
      <p:sp>
        <p:nvSpPr>
          <p:cNvPr id="4" name="Foliennummernplatzhalter 3"/>
          <p:cNvSpPr>
            <a:spLocks noGrp="1"/>
          </p:cNvSpPr>
          <p:nvPr>
            <p:ph type="sldNum" sz="quarter" idx="5"/>
          </p:nvPr>
        </p:nvSpPr>
        <p:spPr/>
        <p:txBody>
          <a:bodyPr/>
          <a:lstStyle/>
          <a:p>
            <a:fld id="{0AC9C0C7-B259-4EE5-A954-855681379DE8}" type="slidenum">
              <a:rPr lang="de-DE" smtClean="0"/>
              <a:t>7</a:t>
            </a:fld>
            <a:endParaRPr lang="de-DE" dirty="0"/>
          </a:p>
        </p:txBody>
      </p:sp>
    </p:spTree>
    <p:extLst>
      <p:ext uri="{BB962C8B-B14F-4D97-AF65-F5344CB8AC3E}">
        <p14:creationId xmlns:p14="http://schemas.microsoft.com/office/powerpoint/2010/main" val="23871411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Sonderrechte:</a:t>
            </a:r>
            <a:r>
              <a:rPr lang="de-DE" baseline="0" dirty="0"/>
              <a:t> langsames / schnelles Fahren</a:t>
            </a:r>
          </a:p>
          <a:p>
            <a:r>
              <a:rPr lang="de-DE" baseline="0" dirty="0"/>
              <a:t>Parken / halten im Verbot</a:t>
            </a:r>
          </a:p>
          <a:p>
            <a:r>
              <a:rPr lang="de-DE" baseline="0" dirty="0"/>
              <a:t>Befahren Gehwege, …</a:t>
            </a:r>
          </a:p>
          <a:p>
            <a:r>
              <a:rPr lang="de-DE" baseline="0" dirty="0"/>
              <a:t>Rotlichtverstoß</a:t>
            </a:r>
          </a:p>
          <a:p>
            <a:endParaRPr lang="de-DE" dirty="0"/>
          </a:p>
        </p:txBody>
      </p:sp>
      <p:sp>
        <p:nvSpPr>
          <p:cNvPr id="4" name="Foliennummernplatzhalter 3"/>
          <p:cNvSpPr>
            <a:spLocks noGrp="1"/>
          </p:cNvSpPr>
          <p:nvPr>
            <p:ph type="sldNum" sz="quarter" idx="5"/>
          </p:nvPr>
        </p:nvSpPr>
        <p:spPr/>
        <p:txBody>
          <a:bodyPr/>
          <a:lstStyle/>
          <a:p>
            <a:fld id="{0AC9C0C7-B259-4EE5-A954-855681379DE8}" type="slidenum">
              <a:rPr lang="de-DE" smtClean="0"/>
              <a:t>8</a:t>
            </a:fld>
            <a:endParaRPr lang="de-DE"/>
          </a:p>
        </p:txBody>
      </p:sp>
    </p:spTree>
    <p:extLst>
      <p:ext uri="{BB962C8B-B14F-4D97-AF65-F5344CB8AC3E}">
        <p14:creationId xmlns:p14="http://schemas.microsoft.com/office/powerpoint/2010/main" val="60434914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US" dirty="0"/>
              <a:t>Ob die </a:t>
            </a:r>
            <a:r>
              <a:rPr lang="en-US" dirty="0" err="1"/>
              <a:t>Inanspruchnahme</a:t>
            </a:r>
            <a:r>
              <a:rPr lang="en-US" dirty="0"/>
              <a:t> von </a:t>
            </a:r>
            <a:r>
              <a:rPr lang="en-US" dirty="0" err="1"/>
              <a:t>Sonderrechten</a:t>
            </a:r>
            <a:r>
              <a:rPr lang="en-US" dirty="0"/>
              <a:t> </a:t>
            </a:r>
            <a:r>
              <a:rPr lang="en-US" dirty="0" err="1"/>
              <a:t>dringend</a:t>
            </a:r>
            <a:r>
              <a:rPr lang="en-US" dirty="0"/>
              <a:t> </a:t>
            </a:r>
            <a:r>
              <a:rPr lang="en-US" dirty="0" err="1"/>
              <a:t>geboten</a:t>
            </a:r>
            <a:r>
              <a:rPr lang="en-US" dirty="0"/>
              <a:t> </a:t>
            </a:r>
            <a:r>
              <a:rPr lang="en-US" dirty="0" err="1"/>
              <a:t>ist</a:t>
            </a:r>
            <a:r>
              <a:rPr lang="en-US" dirty="0"/>
              <a:t> </a:t>
            </a:r>
            <a:r>
              <a:rPr lang="en-US" dirty="0" err="1"/>
              <a:t>oder</a:t>
            </a:r>
            <a:r>
              <a:rPr lang="en-US" dirty="0"/>
              <a:t> </a:t>
            </a:r>
            <a:r>
              <a:rPr lang="en-US" dirty="0" err="1"/>
              <a:t>nicht</a:t>
            </a:r>
            <a:r>
              <a:rPr lang="en-US" dirty="0"/>
              <a:t>, </a:t>
            </a:r>
            <a:r>
              <a:rPr lang="en-US" dirty="0" err="1"/>
              <a:t>lässt</a:t>
            </a:r>
            <a:r>
              <a:rPr lang="en-US" dirty="0"/>
              <a:t> </a:t>
            </a:r>
            <a:r>
              <a:rPr lang="en-US" dirty="0" err="1"/>
              <a:t>sich</a:t>
            </a:r>
            <a:r>
              <a:rPr lang="en-US" dirty="0"/>
              <a:t> </a:t>
            </a:r>
            <a:r>
              <a:rPr lang="en-US" dirty="0" err="1"/>
              <a:t>durch</a:t>
            </a:r>
            <a:r>
              <a:rPr lang="en-US" dirty="0"/>
              <a:t> die </a:t>
            </a:r>
            <a:r>
              <a:rPr lang="en-US" dirty="0" err="1"/>
              <a:t>Einsatzkraft</a:t>
            </a:r>
            <a:r>
              <a:rPr lang="en-US" dirty="0"/>
              <a:t> </a:t>
            </a:r>
            <a:r>
              <a:rPr lang="en-US" dirty="0" err="1"/>
              <a:t>mit</a:t>
            </a:r>
            <a:r>
              <a:rPr lang="en-US" dirty="0"/>
              <a:t> </a:t>
            </a:r>
            <a:r>
              <a:rPr lang="en-US" dirty="0" err="1"/>
              <a:t>Fahraufgabe</a:t>
            </a:r>
            <a:r>
              <a:rPr lang="en-US" dirty="0"/>
              <a:t> </a:t>
            </a:r>
            <a:r>
              <a:rPr lang="en-US" dirty="0" err="1"/>
              <a:t>nach</a:t>
            </a:r>
            <a:r>
              <a:rPr lang="en-US" dirty="0"/>
              <a:t> </a:t>
            </a:r>
            <a:r>
              <a:rPr lang="en-US" dirty="0" err="1"/>
              <a:t>einer</a:t>
            </a:r>
            <a:r>
              <a:rPr lang="en-US" dirty="0"/>
              <a:t>  </a:t>
            </a:r>
            <a:r>
              <a:rPr lang="en-US" dirty="0" err="1"/>
              <a:t>Alarmierung</a:t>
            </a:r>
            <a:r>
              <a:rPr lang="en-US" dirty="0"/>
              <a:t> </a:t>
            </a:r>
            <a:r>
              <a:rPr lang="en-US" dirty="0" err="1"/>
              <a:t>nicht</a:t>
            </a:r>
            <a:r>
              <a:rPr lang="en-US" dirty="0"/>
              <a:t> </a:t>
            </a:r>
            <a:r>
              <a:rPr lang="en-US" dirty="0" err="1"/>
              <a:t>ohne</a:t>
            </a:r>
            <a:r>
              <a:rPr lang="en-US" dirty="0"/>
              <a:t> </a:t>
            </a:r>
            <a:r>
              <a:rPr lang="en-US" dirty="0" err="1"/>
              <a:t>Weiteres</a:t>
            </a:r>
            <a:r>
              <a:rPr lang="en-US" dirty="0"/>
              <a:t> </a:t>
            </a:r>
            <a:r>
              <a:rPr lang="en-US" dirty="0" err="1"/>
              <a:t>selbst</a:t>
            </a:r>
            <a:r>
              <a:rPr lang="en-US" dirty="0"/>
              <a:t> </a:t>
            </a:r>
            <a:r>
              <a:rPr lang="en-US" dirty="0" err="1"/>
              <a:t>feststellen</a:t>
            </a:r>
            <a:r>
              <a:rPr lang="en-US" dirty="0"/>
              <a:t>. Die </a:t>
            </a:r>
            <a:r>
              <a:rPr lang="en-US" dirty="0" err="1"/>
              <a:t>Entscheidung</a:t>
            </a:r>
            <a:r>
              <a:rPr lang="en-US" dirty="0"/>
              <a:t>, </a:t>
            </a:r>
            <a:r>
              <a:rPr lang="en-US" dirty="0" err="1"/>
              <a:t>ob</a:t>
            </a:r>
            <a:r>
              <a:rPr lang="en-US" dirty="0"/>
              <a:t> </a:t>
            </a:r>
            <a:r>
              <a:rPr lang="en-US" dirty="0" err="1"/>
              <a:t>Sonderrechte</a:t>
            </a:r>
            <a:r>
              <a:rPr lang="en-US" dirty="0"/>
              <a:t> in </a:t>
            </a:r>
            <a:r>
              <a:rPr lang="en-US" dirty="0" err="1"/>
              <a:t>Anspruch</a:t>
            </a:r>
            <a:r>
              <a:rPr lang="en-US" dirty="0"/>
              <a:t> </a:t>
            </a:r>
            <a:r>
              <a:rPr lang="en-US" dirty="0" err="1"/>
              <a:t>genommen</a:t>
            </a:r>
            <a:r>
              <a:rPr lang="en-US" dirty="0"/>
              <a:t> </a:t>
            </a:r>
            <a:r>
              <a:rPr lang="en-US" dirty="0" err="1"/>
              <a:t>werden</a:t>
            </a:r>
            <a:r>
              <a:rPr lang="en-US" dirty="0"/>
              <a:t> </a:t>
            </a:r>
            <a:r>
              <a:rPr lang="en-US" dirty="0" err="1"/>
              <a:t>müssen</a:t>
            </a:r>
            <a:r>
              <a:rPr lang="en-US" dirty="0"/>
              <a:t> </a:t>
            </a:r>
            <a:r>
              <a:rPr lang="en-US" dirty="0" err="1"/>
              <a:t>oder</a:t>
            </a:r>
            <a:r>
              <a:rPr lang="en-US" dirty="0"/>
              <a:t> </a:t>
            </a:r>
            <a:r>
              <a:rPr lang="en-US" dirty="0" err="1"/>
              <a:t>nicht</a:t>
            </a:r>
            <a:r>
              <a:rPr lang="en-US" dirty="0"/>
              <a:t> </a:t>
            </a:r>
            <a:r>
              <a:rPr lang="en-US" dirty="0" err="1"/>
              <a:t>obliegt</a:t>
            </a:r>
            <a:r>
              <a:rPr lang="en-US" dirty="0"/>
              <a:t> in der Regel der </a:t>
            </a:r>
            <a:r>
              <a:rPr lang="en-US" dirty="0" err="1"/>
              <a:t>verantwortlichen</a:t>
            </a:r>
            <a:r>
              <a:rPr lang="en-US" dirty="0"/>
              <a:t> </a:t>
            </a:r>
            <a:r>
              <a:rPr lang="en-US" dirty="0" err="1"/>
              <a:t>Führungskraft</a:t>
            </a:r>
            <a:r>
              <a:rPr lang="en-US" dirty="0"/>
              <a:t> (z. B. </a:t>
            </a:r>
            <a:r>
              <a:rPr lang="en-US" dirty="0" err="1"/>
              <a:t>Zugführerin</a:t>
            </a:r>
            <a:r>
              <a:rPr lang="en-US" dirty="0"/>
              <a:t>/</a:t>
            </a:r>
            <a:r>
              <a:rPr lang="en-US" dirty="0" err="1"/>
              <a:t>Zugführer</a:t>
            </a:r>
            <a:r>
              <a:rPr lang="en-US" dirty="0"/>
              <a:t>, </a:t>
            </a:r>
            <a:r>
              <a:rPr lang="en-US" dirty="0" err="1"/>
              <a:t>Gruppenführerin</a:t>
            </a:r>
            <a:r>
              <a:rPr lang="en-US" dirty="0"/>
              <a:t>/</a:t>
            </a:r>
            <a:r>
              <a:rPr lang="en-US" dirty="0" err="1"/>
              <a:t>Gruppenführer</a:t>
            </a:r>
            <a:r>
              <a:rPr lang="en-US" dirty="0"/>
              <a:t>). In </a:t>
            </a:r>
            <a:r>
              <a:rPr lang="en-US" dirty="0" err="1"/>
              <a:t>einigen</a:t>
            </a:r>
            <a:r>
              <a:rPr lang="en-US" dirty="0"/>
              <a:t> </a:t>
            </a:r>
            <a:r>
              <a:rPr lang="en-US" dirty="0" err="1"/>
              <a:t>Bundesändern</a:t>
            </a:r>
            <a:r>
              <a:rPr lang="en-US" dirty="0"/>
              <a:t> </a:t>
            </a:r>
            <a:r>
              <a:rPr lang="en-US" dirty="0" err="1"/>
              <a:t>bzw</a:t>
            </a:r>
            <a:r>
              <a:rPr lang="en-US" dirty="0"/>
              <a:t>. </a:t>
            </a:r>
            <a:r>
              <a:rPr lang="en-US" dirty="0" err="1"/>
              <a:t>Hilfeleistungsorganisationen</a:t>
            </a:r>
            <a:r>
              <a:rPr lang="en-US" dirty="0"/>
              <a:t> </a:t>
            </a:r>
            <a:r>
              <a:rPr lang="en-US" dirty="0" err="1"/>
              <a:t>entscheidet</a:t>
            </a:r>
            <a:r>
              <a:rPr lang="en-US" dirty="0"/>
              <a:t> </a:t>
            </a:r>
            <a:r>
              <a:rPr lang="en-US" dirty="0" err="1"/>
              <a:t>darüber</a:t>
            </a:r>
            <a:r>
              <a:rPr lang="en-US" dirty="0"/>
              <a:t> </a:t>
            </a:r>
            <a:r>
              <a:rPr lang="en-US" dirty="0" err="1"/>
              <a:t>ausschließlich</a:t>
            </a:r>
            <a:r>
              <a:rPr lang="en-US" dirty="0"/>
              <a:t> die </a:t>
            </a:r>
            <a:r>
              <a:rPr lang="en-US" dirty="0" err="1"/>
              <a:t>Leitstelle</a:t>
            </a:r>
            <a:r>
              <a:rPr lang="en-US" dirty="0"/>
              <a:t>. </a:t>
            </a:r>
            <a:endParaRPr lang="de-DE"/>
          </a:p>
        </p:txBody>
      </p:sp>
      <p:sp>
        <p:nvSpPr>
          <p:cNvPr id="4" name="Foliennummernplatzhalter 3"/>
          <p:cNvSpPr>
            <a:spLocks noGrp="1"/>
          </p:cNvSpPr>
          <p:nvPr>
            <p:ph type="sldNum" sz="quarter" idx="5"/>
          </p:nvPr>
        </p:nvSpPr>
        <p:spPr/>
        <p:txBody>
          <a:bodyPr/>
          <a:lstStyle/>
          <a:p>
            <a:fld id="{0AC9C0C7-B259-4EE5-A954-855681379DE8}" type="slidenum">
              <a:rPr lang="de-DE" smtClean="0"/>
              <a:t>9</a:t>
            </a:fld>
            <a:endParaRPr lang="de-DE"/>
          </a:p>
        </p:txBody>
      </p:sp>
    </p:spTree>
    <p:extLst>
      <p:ext uri="{BB962C8B-B14F-4D97-AF65-F5344CB8AC3E}">
        <p14:creationId xmlns:p14="http://schemas.microsoft.com/office/powerpoint/2010/main" val="3847333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US" dirty="0"/>
              <a:t>Es </a:t>
            </a:r>
            <a:r>
              <a:rPr lang="en-US" dirty="0" err="1"/>
              <a:t>ist</a:t>
            </a:r>
            <a:r>
              <a:rPr lang="en-US" dirty="0"/>
              <a:t> </a:t>
            </a:r>
            <a:r>
              <a:rPr lang="en-US" dirty="0" err="1"/>
              <a:t>nicht</a:t>
            </a:r>
            <a:r>
              <a:rPr lang="en-US" dirty="0"/>
              <a:t> </a:t>
            </a:r>
            <a:r>
              <a:rPr lang="en-US" dirty="0" err="1"/>
              <a:t>erforderlich</a:t>
            </a:r>
            <a:r>
              <a:rPr lang="en-US" dirty="0"/>
              <a:t>, </a:t>
            </a:r>
            <a:r>
              <a:rPr lang="en-US" dirty="0" err="1"/>
              <a:t>dass</a:t>
            </a:r>
            <a:r>
              <a:rPr lang="en-US" dirty="0"/>
              <a:t> die </a:t>
            </a:r>
            <a:r>
              <a:rPr lang="en-US" dirty="0" err="1"/>
              <a:t>angenommene</a:t>
            </a:r>
            <a:r>
              <a:rPr lang="en-US" dirty="0"/>
              <a:t> </a:t>
            </a:r>
            <a:r>
              <a:rPr lang="en-US" dirty="0" err="1"/>
              <a:t>Lebensbedrohung</a:t>
            </a:r>
            <a:r>
              <a:rPr lang="en-US" dirty="0"/>
              <a:t> </a:t>
            </a:r>
            <a:r>
              <a:rPr lang="en-US" dirty="0" err="1"/>
              <a:t>tatsächlich</a:t>
            </a:r>
            <a:r>
              <a:rPr lang="en-US" dirty="0"/>
              <a:t> </a:t>
            </a:r>
            <a:r>
              <a:rPr lang="en-US" dirty="0" err="1"/>
              <a:t>besteht</a:t>
            </a:r>
            <a:r>
              <a:rPr lang="en-US" dirty="0"/>
              <a:t>. </a:t>
            </a:r>
            <a:r>
              <a:rPr lang="en-US" dirty="0" err="1"/>
              <a:t>Auszugehen</a:t>
            </a:r>
            <a:r>
              <a:rPr lang="en-US" dirty="0"/>
              <a:t> </a:t>
            </a:r>
            <a:r>
              <a:rPr lang="en-US" dirty="0" err="1"/>
              <a:t>ist</a:t>
            </a:r>
            <a:r>
              <a:rPr lang="en-US" dirty="0"/>
              <a:t> </a:t>
            </a:r>
            <a:r>
              <a:rPr lang="en-US" dirty="0" err="1"/>
              <a:t>vielmehr</a:t>
            </a:r>
            <a:r>
              <a:rPr lang="en-US" dirty="0"/>
              <a:t> von der Situation, </a:t>
            </a:r>
            <a:r>
              <a:rPr lang="en-US" dirty="0" err="1"/>
              <a:t>wie</a:t>
            </a:r>
            <a:r>
              <a:rPr lang="en-US" dirty="0"/>
              <a:t> </a:t>
            </a:r>
            <a:r>
              <a:rPr lang="en-US" dirty="0" err="1"/>
              <a:t>sie</a:t>
            </a:r>
            <a:r>
              <a:rPr lang="en-US" dirty="0"/>
              <a:t>  </a:t>
            </a:r>
            <a:r>
              <a:rPr lang="en-US" dirty="0" err="1"/>
              <a:t>sich</a:t>
            </a:r>
            <a:r>
              <a:rPr lang="en-US" dirty="0"/>
              <a:t> </a:t>
            </a:r>
            <a:r>
              <a:rPr lang="en-US" dirty="0" err="1"/>
              <a:t>im</a:t>
            </a:r>
            <a:r>
              <a:rPr lang="en-US" dirty="0"/>
              <a:t> Moment der </a:t>
            </a:r>
            <a:r>
              <a:rPr lang="en-US" dirty="0" err="1"/>
              <a:t>Entscheidung</a:t>
            </a:r>
            <a:r>
              <a:rPr lang="en-US" dirty="0"/>
              <a:t> </a:t>
            </a:r>
            <a:r>
              <a:rPr lang="en-US" dirty="0" err="1"/>
              <a:t>über</a:t>
            </a:r>
            <a:r>
              <a:rPr lang="en-US" dirty="0"/>
              <a:t> die </a:t>
            </a:r>
            <a:r>
              <a:rPr lang="en-US" dirty="0" err="1"/>
              <a:t>Inanspruchnahme</a:t>
            </a:r>
            <a:r>
              <a:rPr lang="en-US" dirty="0"/>
              <a:t> von </a:t>
            </a:r>
            <a:r>
              <a:rPr lang="en-US" dirty="0" err="1"/>
              <a:t>Sonderrechten</a:t>
            </a:r>
            <a:r>
              <a:rPr lang="en-US" dirty="0"/>
              <a:t> </a:t>
            </a:r>
            <a:r>
              <a:rPr lang="en-US" dirty="0" err="1"/>
              <a:t>darstellt</a:t>
            </a:r>
            <a:r>
              <a:rPr lang="en-US" dirty="0"/>
              <a:t>. </a:t>
            </a:r>
            <a:r>
              <a:rPr lang="en-US" dirty="0" err="1"/>
              <a:t>Klagt</a:t>
            </a:r>
            <a:r>
              <a:rPr lang="en-US" dirty="0"/>
              <a:t> </a:t>
            </a:r>
            <a:r>
              <a:rPr lang="en-US" dirty="0" err="1"/>
              <a:t>beispielsweise</a:t>
            </a:r>
            <a:r>
              <a:rPr lang="en-US" dirty="0"/>
              <a:t> </a:t>
            </a:r>
            <a:r>
              <a:rPr lang="en-US" dirty="0" err="1"/>
              <a:t>eine</a:t>
            </a:r>
            <a:r>
              <a:rPr lang="en-US" dirty="0"/>
              <a:t> </a:t>
            </a:r>
            <a:r>
              <a:rPr lang="en-US" dirty="0" err="1"/>
              <a:t>Patientin</a:t>
            </a:r>
            <a:r>
              <a:rPr lang="en-US" dirty="0"/>
              <a:t> </a:t>
            </a:r>
            <a:r>
              <a:rPr lang="en-US" dirty="0" err="1"/>
              <a:t>bzw</a:t>
            </a:r>
            <a:r>
              <a:rPr lang="en-US" dirty="0"/>
              <a:t>. </a:t>
            </a:r>
            <a:r>
              <a:rPr lang="en-US" dirty="0" err="1"/>
              <a:t>ein</a:t>
            </a:r>
            <a:r>
              <a:rPr lang="en-US" dirty="0"/>
              <a:t> Patient </a:t>
            </a:r>
            <a:r>
              <a:rPr lang="en-US" dirty="0" err="1"/>
              <a:t>bei</a:t>
            </a:r>
            <a:r>
              <a:rPr lang="en-US" dirty="0"/>
              <a:t> </a:t>
            </a:r>
            <a:r>
              <a:rPr lang="en-US" dirty="0" err="1"/>
              <a:t>seinem</a:t>
            </a:r>
            <a:r>
              <a:rPr lang="en-US" dirty="0"/>
              <a:t> </a:t>
            </a:r>
            <a:r>
              <a:rPr lang="en-US" dirty="0" err="1"/>
              <a:t>Notruf</a:t>
            </a:r>
            <a:r>
              <a:rPr lang="en-US" dirty="0"/>
              <a:t> </a:t>
            </a:r>
            <a:r>
              <a:rPr lang="en-US" dirty="0" err="1"/>
              <a:t>über</a:t>
            </a:r>
            <a:r>
              <a:rPr lang="en-US" dirty="0"/>
              <a:t> </a:t>
            </a:r>
            <a:r>
              <a:rPr lang="en-US" dirty="0" err="1"/>
              <a:t>Atemnot</a:t>
            </a:r>
            <a:r>
              <a:rPr lang="en-US" dirty="0"/>
              <a:t>, so </a:t>
            </a:r>
            <a:r>
              <a:rPr lang="en-US" dirty="0" err="1"/>
              <a:t>ist</a:t>
            </a:r>
            <a:r>
              <a:rPr lang="en-US" dirty="0"/>
              <a:t> </a:t>
            </a:r>
            <a:r>
              <a:rPr lang="en-US" dirty="0" err="1"/>
              <a:t>im</a:t>
            </a:r>
            <a:r>
              <a:rPr lang="en-US" dirty="0"/>
              <a:t> </a:t>
            </a:r>
            <a:r>
              <a:rPr lang="en-US" dirty="0" err="1"/>
              <a:t>Regelfall</a:t>
            </a:r>
            <a:r>
              <a:rPr lang="en-US" dirty="0"/>
              <a:t> </a:t>
            </a:r>
            <a:r>
              <a:rPr lang="en-US" dirty="0" err="1"/>
              <a:t>davon</a:t>
            </a:r>
            <a:r>
              <a:rPr lang="en-US" dirty="0"/>
              <a:t> </a:t>
            </a:r>
            <a:r>
              <a:rPr lang="en-US" dirty="0" err="1"/>
              <a:t>auszugehen</a:t>
            </a:r>
            <a:r>
              <a:rPr lang="en-US" dirty="0"/>
              <a:t>, </a:t>
            </a:r>
            <a:r>
              <a:rPr lang="en-US" dirty="0" err="1"/>
              <a:t>dass</a:t>
            </a:r>
            <a:r>
              <a:rPr lang="en-US" dirty="0"/>
              <a:t> </a:t>
            </a:r>
            <a:r>
              <a:rPr lang="en-US" dirty="0" err="1"/>
              <a:t>eine</a:t>
            </a:r>
            <a:r>
              <a:rPr lang="en-US" dirty="0"/>
              <a:t> </a:t>
            </a:r>
            <a:r>
              <a:rPr lang="en-US" dirty="0" err="1"/>
              <a:t>Atemstörung</a:t>
            </a:r>
            <a:r>
              <a:rPr lang="en-US" dirty="0"/>
              <a:t> </a:t>
            </a:r>
            <a:r>
              <a:rPr lang="en-US" dirty="0" err="1"/>
              <a:t>vorliegt</a:t>
            </a:r>
            <a:r>
              <a:rPr lang="en-US" dirty="0"/>
              <a:t> und </a:t>
            </a:r>
            <a:r>
              <a:rPr lang="en-US" dirty="0" err="1"/>
              <a:t>damit</a:t>
            </a:r>
            <a:r>
              <a:rPr lang="en-US" dirty="0"/>
              <a:t> </a:t>
            </a:r>
            <a:r>
              <a:rPr lang="en-US" dirty="0" err="1"/>
              <a:t>eine</a:t>
            </a:r>
            <a:r>
              <a:rPr lang="en-US" dirty="0"/>
              <a:t> </a:t>
            </a:r>
            <a:r>
              <a:rPr lang="en-US" dirty="0" err="1"/>
              <a:t>lebensbedrohliche</a:t>
            </a:r>
            <a:r>
              <a:rPr lang="en-US" dirty="0"/>
              <a:t> Situation </a:t>
            </a:r>
            <a:r>
              <a:rPr lang="en-US" dirty="0" err="1"/>
              <a:t>besteht</a:t>
            </a:r>
            <a:r>
              <a:rPr lang="en-US" dirty="0"/>
              <a:t>, so </a:t>
            </a:r>
            <a:r>
              <a:rPr lang="en-US" dirty="0" err="1"/>
              <a:t>dass</a:t>
            </a:r>
            <a:r>
              <a:rPr lang="en-US" dirty="0"/>
              <a:t> die </a:t>
            </a:r>
            <a:r>
              <a:rPr lang="en-US" dirty="0" err="1"/>
              <a:t>Inanspruchnahme</a:t>
            </a:r>
            <a:r>
              <a:rPr lang="en-US" dirty="0"/>
              <a:t> von </a:t>
            </a:r>
            <a:r>
              <a:rPr lang="en-US" dirty="0" err="1"/>
              <a:t>Sonderrechten</a:t>
            </a:r>
            <a:r>
              <a:rPr lang="en-US" dirty="0"/>
              <a:t> </a:t>
            </a:r>
            <a:r>
              <a:rPr lang="en-US" dirty="0" err="1"/>
              <a:t>geboten</a:t>
            </a:r>
            <a:r>
              <a:rPr lang="en-US" dirty="0"/>
              <a:t> </a:t>
            </a:r>
            <a:r>
              <a:rPr lang="en-US" dirty="0" err="1"/>
              <a:t>ist</a:t>
            </a:r>
            <a:r>
              <a:rPr lang="en-US" dirty="0"/>
              <a:t>. </a:t>
            </a:r>
            <a:r>
              <a:rPr lang="en-US" dirty="0" err="1"/>
              <a:t>Stellt</a:t>
            </a:r>
            <a:r>
              <a:rPr lang="en-US" dirty="0"/>
              <a:t> </a:t>
            </a:r>
            <a:r>
              <a:rPr lang="en-US" dirty="0" err="1"/>
              <a:t>sich</a:t>
            </a:r>
            <a:r>
              <a:rPr lang="en-US" dirty="0"/>
              <a:t> an der </a:t>
            </a:r>
            <a:r>
              <a:rPr lang="en-US" dirty="0" err="1"/>
              <a:t>Einsatzstelle</a:t>
            </a:r>
            <a:r>
              <a:rPr lang="en-US" dirty="0"/>
              <a:t> </a:t>
            </a:r>
            <a:r>
              <a:rPr lang="en-US" dirty="0" err="1"/>
              <a:t>heraus</a:t>
            </a:r>
            <a:r>
              <a:rPr lang="en-US" dirty="0"/>
              <a:t>, </a:t>
            </a:r>
            <a:r>
              <a:rPr lang="en-US" dirty="0" err="1"/>
              <a:t>dass</a:t>
            </a:r>
            <a:r>
              <a:rPr lang="en-US" dirty="0"/>
              <a:t> es </a:t>
            </a:r>
            <a:r>
              <a:rPr lang="en-US" dirty="0" err="1"/>
              <a:t>sich</a:t>
            </a:r>
            <a:r>
              <a:rPr lang="en-US" dirty="0"/>
              <a:t> </a:t>
            </a:r>
            <a:r>
              <a:rPr lang="en-US" dirty="0" err="1"/>
              <a:t>bei</a:t>
            </a:r>
            <a:r>
              <a:rPr lang="en-US" dirty="0"/>
              <a:t> der „</a:t>
            </a:r>
            <a:r>
              <a:rPr lang="en-US" dirty="0" err="1"/>
              <a:t>Atemnot</a:t>
            </a:r>
            <a:r>
              <a:rPr lang="en-US" dirty="0"/>
              <a:t>" </a:t>
            </a:r>
            <a:r>
              <a:rPr lang="en-US" dirty="0" err="1"/>
              <a:t>nur</a:t>
            </a:r>
            <a:r>
              <a:rPr lang="en-US" dirty="0"/>
              <a:t> um </a:t>
            </a:r>
            <a:r>
              <a:rPr lang="en-US" dirty="0" err="1"/>
              <a:t>eine</a:t>
            </a:r>
            <a:r>
              <a:rPr lang="en-US" dirty="0"/>
              <a:t> </a:t>
            </a:r>
            <a:r>
              <a:rPr lang="en-US" dirty="0" err="1"/>
              <a:t>Erkältung</a:t>
            </a:r>
            <a:r>
              <a:rPr lang="en-US" dirty="0"/>
              <a:t> </a:t>
            </a:r>
            <a:r>
              <a:rPr lang="en-US" dirty="0" err="1"/>
              <a:t>gehandelt</a:t>
            </a:r>
            <a:r>
              <a:rPr lang="en-US" dirty="0"/>
              <a:t> hat, </a:t>
            </a:r>
            <a:r>
              <a:rPr lang="en-US" dirty="0" err="1"/>
              <a:t>ändert</a:t>
            </a:r>
            <a:r>
              <a:rPr lang="en-US" dirty="0"/>
              <a:t> das </a:t>
            </a:r>
            <a:r>
              <a:rPr lang="en-US" dirty="0" err="1"/>
              <a:t>nichts</a:t>
            </a:r>
            <a:r>
              <a:rPr lang="en-US" dirty="0"/>
              <a:t> an der </a:t>
            </a:r>
            <a:r>
              <a:rPr lang="en-US" dirty="0" err="1"/>
              <a:t>Rechtmäßigkeit</a:t>
            </a:r>
            <a:r>
              <a:rPr lang="en-US" dirty="0"/>
              <a:t> der </a:t>
            </a:r>
            <a:r>
              <a:rPr lang="en-US" dirty="0" err="1"/>
              <a:t>vorangegangenen</a:t>
            </a:r>
            <a:r>
              <a:rPr lang="en-US" dirty="0"/>
              <a:t> </a:t>
            </a:r>
            <a:r>
              <a:rPr lang="en-US" dirty="0" err="1"/>
              <a:t>Entscheidung</a:t>
            </a:r>
            <a:r>
              <a:rPr lang="en-US" dirty="0"/>
              <a:t>. </a:t>
            </a:r>
            <a:endParaRPr lang="de-DE"/>
          </a:p>
          <a:p>
            <a:endParaRPr lang="en-US" dirty="0"/>
          </a:p>
          <a:p>
            <a:r>
              <a:rPr lang="en-US" dirty="0"/>
              <a:t>Die „</a:t>
            </a:r>
            <a:r>
              <a:rPr lang="en-US" dirty="0" err="1"/>
              <a:t>höchste</a:t>
            </a:r>
            <a:r>
              <a:rPr lang="en-US" dirty="0"/>
              <a:t> Eile" muss in </a:t>
            </a:r>
            <a:r>
              <a:rPr lang="en-US" dirty="0" err="1"/>
              <a:t>Bezug</a:t>
            </a:r>
            <a:r>
              <a:rPr lang="en-US" dirty="0"/>
              <a:t> auf </a:t>
            </a:r>
            <a:r>
              <a:rPr lang="en-US" dirty="0" err="1"/>
              <a:t>eine</a:t>
            </a:r>
            <a:r>
              <a:rPr lang="en-US" dirty="0"/>
              <a:t> </a:t>
            </a:r>
            <a:r>
              <a:rPr lang="en-US" dirty="0" err="1"/>
              <a:t>oder</a:t>
            </a:r>
            <a:r>
              <a:rPr lang="en-US" dirty="0"/>
              <a:t> </a:t>
            </a:r>
            <a:r>
              <a:rPr lang="en-US" dirty="0" err="1"/>
              <a:t>mehrere</a:t>
            </a:r>
            <a:r>
              <a:rPr lang="en-US" dirty="0"/>
              <a:t> </a:t>
            </a:r>
            <a:r>
              <a:rPr lang="en-US" dirty="0" err="1"/>
              <a:t>konkrete</a:t>
            </a:r>
            <a:r>
              <a:rPr lang="en-US" dirty="0"/>
              <a:t> </a:t>
            </a:r>
            <a:r>
              <a:rPr lang="en-US" dirty="0" err="1"/>
              <a:t>Patienteninnen</a:t>
            </a:r>
            <a:r>
              <a:rPr lang="en-US" dirty="0"/>
              <a:t> </a:t>
            </a:r>
            <a:r>
              <a:rPr lang="en-US" dirty="0" err="1"/>
              <a:t>bzw</a:t>
            </a:r>
            <a:r>
              <a:rPr lang="en-US" dirty="0"/>
              <a:t>. </a:t>
            </a:r>
            <a:r>
              <a:rPr lang="en-US" dirty="0" err="1"/>
              <a:t>Patienten</a:t>
            </a:r>
            <a:r>
              <a:rPr lang="en-US" dirty="0"/>
              <a:t> </a:t>
            </a:r>
            <a:r>
              <a:rPr lang="en-US" dirty="0" err="1"/>
              <a:t>geboten</a:t>
            </a:r>
            <a:r>
              <a:rPr lang="en-US" dirty="0"/>
              <a:t> sein. Die </a:t>
            </a:r>
            <a:r>
              <a:rPr lang="en-US" dirty="0" err="1"/>
              <a:t>Voraussetzungen</a:t>
            </a:r>
            <a:r>
              <a:rPr lang="en-US" dirty="0"/>
              <a:t> für die </a:t>
            </a:r>
            <a:r>
              <a:rPr lang="en-US" dirty="0" err="1"/>
              <a:t>Inanspruchnahme</a:t>
            </a:r>
            <a:r>
              <a:rPr lang="en-US" dirty="0"/>
              <a:t> von </a:t>
            </a:r>
            <a:r>
              <a:rPr lang="en-US" dirty="0" err="1"/>
              <a:t>Sonderrechten</a:t>
            </a:r>
            <a:r>
              <a:rPr lang="en-US" dirty="0"/>
              <a:t> </a:t>
            </a:r>
            <a:r>
              <a:rPr lang="en-US" dirty="0" err="1"/>
              <a:t>sind</a:t>
            </a:r>
            <a:r>
              <a:rPr lang="en-US" dirty="0"/>
              <a:t> </a:t>
            </a:r>
            <a:r>
              <a:rPr lang="en-US" dirty="0" err="1"/>
              <a:t>daher</a:t>
            </a:r>
            <a:r>
              <a:rPr lang="en-US" dirty="0"/>
              <a:t> </a:t>
            </a:r>
            <a:r>
              <a:rPr lang="en-US" dirty="0" err="1"/>
              <a:t>nicht</a:t>
            </a:r>
            <a:r>
              <a:rPr lang="en-US" dirty="0"/>
              <a:t> </a:t>
            </a:r>
            <a:r>
              <a:rPr lang="en-US" dirty="0" err="1"/>
              <a:t>gegeben</a:t>
            </a:r>
            <a:r>
              <a:rPr lang="en-US" dirty="0"/>
              <a:t>, </a:t>
            </a:r>
            <a:r>
              <a:rPr lang="en-US" dirty="0" err="1"/>
              <a:t>wenn</a:t>
            </a:r>
            <a:r>
              <a:rPr lang="en-US" dirty="0"/>
              <a:t> </a:t>
            </a:r>
            <a:r>
              <a:rPr lang="en-US" dirty="0" err="1"/>
              <a:t>ein</a:t>
            </a:r>
            <a:r>
              <a:rPr lang="en-US" dirty="0"/>
              <a:t> </a:t>
            </a:r>
            <a:r>
              <a:rPr lang="en-US" dirty="0" err="1"/>
              <a:t>Fahrzeug</a:t>
            </a:r>
            <a:r>
              <a:rPr lang="en-US" dirty="0"/>
              <a:t> </a:t>
            </a:r>
            <a:r>
              <a:rPr lang="en-US" dirty="0" err="1"/>
              <a:t>beispielsweise</a:t>
            </a:r>
            <a:r>
              <a:rPr lang="en-US" dirty="0"/>
              <a:t> von </a:t>
            </a:r>
            <a:r>
              <a:rPr lang="en-US" dirty="0" err="1"/>
              <a:t>einem</a:t>
            </a:r>
            <a:r>
              <a:rPr lang="en-US" dirty="0"/>
              <a:t> </a:t>
            </a:r>
            <a:r>
              <a:rPr lang="en-US" dirty="0" err="1"/>
              <a:t>entfernten</a:t>
            </a:r>
            <a:r>
              <a:rPr lang="en-US" dirty="0"/>
              <a:t> Krankenhaus </a:t>
            </a:r>
            <a:r>
              <a:rPr lang="en-US" dirty="0" err="1"/>
              <a:t>wieder</a:t>
            </a:r>
            <a:r>
              <a:rPr lang="en-US" dirty="0"/>
              <a:t> in </a:t>
            </a:r>
            <a:r>
              <a:rPr lang="en-US" dirty="0" err="1"/>
              <a:t>seinen</a:t>
            </a:r>
            <a:r>
              <a:rPr lang="en-US" dirty="0"/>
              <a:t> </a:t>
            </a:r>
            <a:r>
              <a:rPr lang="en-US" dirty="0" err="1"/>
              <a:t>zu</a:t>
            </a:r>
            <a:r>
              <a:rPr lang="en-US" dirty="0"/>
              <a:t> </a:t>
            </a:r>
            <a:r>
              <a:rPr lang="en-US" dirty="0" err="1"/>
              <a:t>diesem</a:t>
            </a:r>
            <a:r>
              <a:rPr lang="en-US" dirty="0"/>
              <a:t> </a:t>
            </a:r>
            <a:r>
              <a:rPr lang="en-US" dirty="0" err="1"/>
              <a:t>Zeitpunkt</a:t>
            </a:r>
            <a:r>
              <a:rPr lang="en-US" dirty="0"/>
              <a:t> </a:t>
            </a:r>
            <a:r>
              <a:rPr lang="en-US" dirty="0" err="1"/>
              <a:t>nicht</a:t>
            </a:r>
            <a:r>
              <a:rPr lang="en-US" dirty="0"/>
              <a:t> </a:t>
            </a:r>
            <a:r>
              <a:rPr lang="en-US" dirty="0" err="1"/>
              <a:t>abgedeckten</a:t>
            </a:r>
            <a:r>
              <a:rPr lang="en-US" dirty="0"/>
              <a:t> </a:t>
            </a:r>
            <a:r>
              <a:rPr lang="en-US" dirty="0" err="1"/>
              <a:t>Rettungsdienstbereich</a:t>
            </a:r>
            <a:r>
              <a:rPr lang="en-US" dirty="0"/>
              <a:t> </a:t>
            </a:r>
            <a:r>
              <a:rPr lang="en-US" dirty="0" err="1"/>
              <a:t>zurückkehren</a:t>
            </a:r>
            <a:r>
              <a:rPr lang="en-US" dirty="0"/>
              <a:t> </a:t>
            </a:r>
            <a:r>
              <a:rPr lang="en-US" dirty="0" err="1"/>
              <a:t>oder</a:t>
            </a:r>
            <a:r>
              <a:rPr lang="en-US" dirty="0"/>
              <a:t> </a:t>
            </a:r>
            <a:r>
              <a:rPr lang="en-US" dirty="0" err="1"/>
              <a:t>eine</a:t>
            </a:r>
            <a:r>
              <a:rPr lang="en-US" dirty="0"/>
              <a:t> „</a:t>
            </a:r>
            <a:r>
              <a:rPr lang="en-US" dirty="0" err="1"/>
              <a:t>verwaiste</a:t>
            </a:r>
            <a:r>
              <a:rPr lang="en-US" dirty="0"/>
              <a:t>" Wache </a:t>
            </a:r>
            <a:r>
              <a:rPr lang="en-US" dirty="0" err="1"/>
              <a:t>besetzen</a:t>
            </a:r>
            <a:r>
              <a:rPr lang="en-US" dirty="0"/>
              <a:t> </a:t>
            </a:r>
            <a:r>
              <a:rPr lang="en-US" dirty="0" err="1"/>
              <a:t>soll</a:t>
            </a:r>
            <a:r>
              <a:rPr lang="en-US" dirty="0"/>
              <a:t>, </a:t>
            </a:r>
            <a:r>
              <a:rPr lang="en-US" dirty="0" err="1"/>
              <a:t>sondern</a:t>
            </a:r>
            <a:r>
              <a:rPr lang="en-US" dirty="0"/>
              <a:t> erst </a:t>
            </a:r>
            <a:r>
              <a:rPr lang="en-US" dirty="0" err="1"/>
              <a:t>dann</a:t>
            </a:r>
            <a:r>
              <a:rPr lang="en-US" dirty="0"/>
              <a:t>, </a:t>
            </a:r>
            <a:r>
              <a:rPr lang="en-US" dirty="0" err="1"/>
              <a:t>wenn</a:t>
            </a:r>
            <a:r>
              <a:rPr lang="en-US" dirty="0"/>
              <a:t> </a:t>
            </a:r>
            <a:r>
              <a:rPr lang="en-US" dirty="0" err="1"/>
              <a:t>sich</a:t>
            </a:r>
            <a:r>
              <a:rPr lang="en-US" dirty="0"/>
              <a:t> in </a:t>
            </a:r>
            <a:r>
              <a:rPr lang="en-US" dirty="0" err="1"/>
              <a:t>diesem</a:t>
            </a:r>
            <a:r>
              <a:rPr lang="en-US" dirty="0"/>
              <a:t> </a:t>
            </a:r>
            <a:r>
              <a:rPr lang="en-US" dirty="0" err="1"/>
              <a:t>Bereich</a:t>
            </a:r>
            <a:r>
              <a:rPr lang="en-US" dirty="0"/>
              <a:t> </a:t>
            </a:r>
            <a:r>
              <a:rPr lang="en-US" dirty="0" err="1"/>
              <a:t>ein</a:t>
            </a:r>
            <a:r>
              <a:rPr lang="en-US" dirty="0"/>
              <a:t> </a:t>
            </a:r>
            <a:r>
              <a:rPr lang="en-US" dirty="0" err="1"/>
              <a:t>konkreter</a:t>
            </a:r>
            <a:r>
              <a:rPr lang="en-US" dirty="0"/>
              <a:t> </a:t>
            </a:r>
            <a:r>
              <a:rPr lang="en-US" dirty="0" err="1"/>
              <a:t>Notfall</a:t>
            </a:r>
            <a:r>
              <a:rPr lang="en-US" dirty="0"/>
              <a:t> </a:t>
            </a:r>
            <a:r>
              <a:rPr lang="en-US" dirty="0" err="1"/>
              <a:t>ereignet</a:t>
            </a:r>
            <a:r>
              <a:rPr lang="en-US" dirty="0"/>
              <a:t> hat. </a:t>
            </a:r>
            <a:r>
              <a:rPr lang="en-US" dirty="0" err="1"/>
              <a:t>Gleiches</a:t>
            </a:r>
            <a:r>
              <a:rPr lang="en-US" dirty="0"/>
              <a:t> gilt, </a:t>
            </a:r>
            <a:r>
              <a:rPr lang="en-US" dirty="0" err="1"/>
              <a:t>wenn</a:t>
            </a:r>
            <a:r>
              <a:rPr lang="en-US" dirty="0"/>
              <a:t> </a:t>
            </a:r>
            <a:r>
              <a:rPr lang="en-US" dirty="0" err="1"/>
              <a:t>bspw</a:t>
            </a:r>
            <a:r>
              <a:rPr lang="en-US" dirty="0"/>
              <a:t>. die Wache </a:t>
            </a:r>
            <a:r>
              <a:rPr lang="en-US" dirty="0" err="1"/>
              <a:t>anzusteuern</a:t>
            </a:r>
            <a:r>
              <a:rPr lang="en-US" dirty="0"/>
              <a:t> </a:t>
            </a:r>
            <a:r>
              <a:rPr lang="en-US" dirty="0" err="1"/>
              <a:t>ist</a:t>
            </a:r>
            <a:r>
              <a:rPr lang="en-US" dirty="0"/>
              <a:t> um das </a:t>
            </a:r>
            <a:r>
              <a:rPr lang="en-US" dirty="0" err="1"/>
              <a:t>Fahrzeug</a:t>
            </a:r>
            <a:r>
              <a:rPr lang="en-US" dirty="0"/>
              <a:t> </a:t>
            </a:r>
            <a:r>
              <a:rPr lang="en-US" dirty="0" err="1"/>
              <a:t>aufzufüllen</a:t>
            </a:r>
            <a:r>
              <a:rPr lang="en-US" dirty="0"/>
              <a:t> </a:t>
            </a:r>
            <a:r>
              <a:rPr lang="en-US" dirty="0" err="1"/>
              <a:t>oder</a:t>
            </a:r>
            <a:r>
              <a:rPr lang="en-US" dirty="0"/>
              <a:t> </a:t>
            </a:r>
            <a:r>
              <a:rPr lang="en-US" dirty="0" err="1"/>
              <a:t>zu</a:t>
            </a:r>
            <a:r>
              <a:rPr lang="en-US" dirty="0"/>
              <a:t> </a:t>
            </a:r>
            <a:r>
              <a:rPr lang="en-US" dirty="0" err="1"/>
              <a:t>reinigen</a:t>
            </a:r>
            <a:r>
              <a:rPr lang="en-US" dirty="0"/>
              <a:t>. Die </a:t>
            </a:r>
            <a:r>
              <a:rPr lang="en-US" dirty="0" err="1"/>
              <a:t>Inanspruchnahme</a:t>
            </a:r>
            <a:r>
              <a:rPr lang="en-US" dirty="0"/>
              <a:t> von </a:t>
            </a:r>
            <a:r>
              <a:rPr lang="en-US" dirty="0" err="1"/>
              <a:t>Sonderrechten</a:t>
            </a:r>
            <a:r>
              <a:rPr lang="en-US" dirty="0"/>
              <a:t> </a:t>
            </a:r>
            <a:r>
              <a:rPr lang="en-US" dirty="0" err="1"/>
              <a:t>zu</a:t>
            </a:r>
            <a:r>
              <a:rPr lang="en-US" dirty="0"/>
              <a:t> </a:t>
            </a:r>
            <a:r>
              <a:rPr lang="en-US" dirty="0" err="1"/>
              <a:t>diesem</a:t>
            </a:r>
            <a:r>
              <a:rPr lang="en-US" dirty="0"/>
              <a:t> Zweck </a:t>
            </a:r>
            <a:r>
              <a:rPr lang="en-US" dirty="0" err="1"/>
              <a:t>ist</a:t>
            </a:r>
            <a:r>
              <a:rPr lang="en-US" dirty="0"/>
              <a:t> </a:t>
            </a:r>
            <a:r>
              <a:rPr lang="en-US" dirty="0" err="1"/>
              <a:t>nur</a:t>
            </a:r>
            <a:r>
              <a:rPr lang="en-US" dirty="0"/>
              <a:t> </a:t>
            </a:r>
            <a:r>
              <a:rPr lang="en-US" dirty="0" err="1"/>
              <a:t>zulässig</a:t>
            </a:r>
            <a:r>
              <a:rPr lang="en-US" dirty="0"/>
              <a:t>, </a:t>
            </a:r>
            <a:r>
              <a:rPr lang="en-US" dirty="0" err="1"/>
              <a:t>wenn</a:t>
            </a:r>
            <a:r>
              <a:rPr lang="en-US" dirty="0"/>
              <a:t> </a:t>
            </a:r>
            <a:r>
              <a:rPr lang="en-US" dirty="0" err="1"/>
              <a:t>bereits</a:t>
            </a:r>
            <a:r>
              <a:rPr lang="en-US" dirty="0"/>
              <a:t> </a:t>
            </a:r>
            <a:r>
              <a:rPr lang="en-US" dirty="0" err="1"/>
              <a:t>ein</a:t>
            </a:r>
            <a:r>
              <a:rPr lang="en-US" dirty="0"/>
              <a:t> </a:t>
            </a:r>
            <a:r>
              <a:rPr lang="en-US" dirty="0" err="1"/>
              <a:t>Folgeauftrag</a:t>
            </a:r>
            <a:r>
              <a:rPr lang="en-US" dirty="0"/>
              <a:t> für das </a:t>
            </a:r>
            <a:r>
              <a:rPr lang="en-US" dirty="0" err="1"/>
              <a:t>Fahrzeug</a:t>
            </a:r>
            <a:r>
              <a:rPr lang="en-US" dirty="0"/>
              <a:t> </a:t>
            </a:r>
            <a:r>
              <a:rPr lang="en-US" dirty="0" err="1"/>
              <a:t>vorliegt</a:t>
            </a:r>
            <a:r>
              <a:rPr lang="en-US" dirty="0"/>
              <a:t>, </a:t>
            </a:r>
            <a:r>
              <a:rPr lang="en-US" dirty="0" err="1"/>
              <a:t>nicht</a:t>
            </a:r>
            <a:r>
              <a:rPr lang="en-US" dirty="0"/>
              <a:t>, </a:t>
            </a:r>
            <a:r>
              <a:rPr lang="en-US" dirty="0" err="1"/>
              <a:t>wenn</a:t>
            </a:r>
            <a:r>
              <a:rPr lang="en-US" dirty="0"/>
              <a:t> es „</a:t>
            </a:r>
            <a:r>
              <a:rPr lang="en-US" dirty="0" err="1"/>
              <a:t>bloß</a:t>
            </a:r>
            <a:r>
              <a:rPr lang="en-US" dirty="0"/>
              <a:t>" das </a:t>
            </a:r>
            <a:r>
              <a:rPr lang="en-US" dirty="0" err="1"/>
              <a:t>zur</a:t>
            </a:r>
            <a:r>
              <a:rPr lang="en-US" dirty="0"/>
              <a:t> Zeit </a:t>
            </a:r>
            <a:r>
              <a:rPr lang="en-US" dirty="0" err="1"/>
              <a:t>einzig</a:t>
            </a:r>
            <a:r>
              <a:rPr lang="en-US" dirty="0"/>
              <a:t> </a:t>
            </a:r>
            <a:r>
              <a:rPr lang="en-US" dirty="0" err="1"/>
              <a:t>freie</a:t>
            </a:r>
            <a:r>
              <a:rPr lang="en-US" dirty="0"/>
              <a:t> </a:t>
            </a:r>
            <a:r>
              <a:rPr lang="en-US" dirty="0" err="1"/>
              <a:t>Einsatzmittel</a:t>
            </a:r>
            <a:r>
              <a:rPr lang="en-US" dirty="0"/>
              <a:t> </a:t>
            </a:r>
            <a:r>
              <a:rPr lang="en-US" dirty="0" err="1"/>
              <a:t>ist</a:t>
            </a:r>
            <a:r>
              <a:rPr lang="en-US" dirty="0"/>
              <a:t>. </a:t>
            </a:r>
            <a:endParaRPr lang="de-DE"/>
          </a:p>
          <a:p>
            <a:endParaRPr lang="en-US" dirty="0"/>
          </a:p>
          <a:p>
            <a:r>
              <a:rPr lang="en-US" dirty="0" err="1"/>
              <a:t>Hingegen</a:t>
            </a:r>
            <a:r>
              <a:rPr lang="en-US" dirty="0"/>
              <a:t> </a:t>
            </a:r>
            <a:r>
              <a:rPr lang="en-US" dirty="0" err="1"/>
              <a:t>liegen</a:t>
            </a:r>
            <a:r>
              <a:rPr lang="en-US" dirty="0"/>
              <a:t> die </a:t>
            </a:r>
            <a:r>
              <a:rPr lang="en-US" dirty="0" err="1"/>
              <a:t>Voraussetzungen</a:t>
            </a:r>
            <a:r>
              <a:rPr lang="en-US" dirty="0"/>
              <a:t> für die </a:t>
            </a:r>
            <a:r>
              <a:rPr lang="en-US" dirty="0" err="1"/>
              <a:t>Inanspruchnahme</a:t>
            </a:r>
            <a:r>
              <a:rPr lang="en-US" dirty="0"/>
              <a:t> von </a:t>
            </a:r>
            <a:r>
              <a:rPr lang="en-US" dirty="0" err="1"/>
              <a:t>Sonderrechten</a:t>
            </a:r>
            <a:r>
              <a:rPr lang="en-US" dirty="0"/>
              <a:t> </a:t>
            </a:r>
            <a:r>
              <a:rPr lang="en-US" dirty="0" err="1"/>
              <a:t>sehr</a:t>
            </a:r>
            <a:r>
              <a:rPr lang="en-US" dirty="0"/>
              <a:t> </a:t>
            </a:r>
            <a:r>
              <a:rPr lang="en-US" dirty="0" err="1"/>
              <a:t>wohl</a:t>
            </a:r>
            <a:r>
              <a:rPr lang="en-US" dirty="0"/>
              <a:t> </a:t>
            </a:r>
            <a:r>
              <a:rPr lang="en-US" dirty="0" err="1"/>
              <a:t>vor</a:t>
            </a:r>
            <a:r>
              <a:rPr lang="en-US" dirty="0"/>
              <a:t>, </a:t>
            </a:r>
            <a:r>
              <a:rPr lang="en-US" dirty="0" err="1"/>
              <a:t>wenn</a:t>
            </a:r>
            <a:r>
              <a:rPr lang="en-US" dirty="0"/>
              <a:t> </a:t>
            </a:r>
            <a:r>
              <a:rPr lang="en-US" dirty="0" err="1"/>
              <a:t>ein</a:t>
            </a:r>
            <a:r>
              <a:rPr lang="en-US" dirty="0"/>
              <a:t> </a:t>
            </a:r>
            <a:r>
              <a:rPr lang="en-US" dirty="0" err="1"/>
              <a:t>Fahrzeug</a:t>
            </a:r>
            <a:r>
              <a:rPr lang="en-US" dirty="0"/>
              <a:t> </a:t>
            </a:r>
            <a:r>
              <a:rPr lang="en-US" dirty="0" err="1"/>
              <a:t>bei</a:t>
            </a:r>
            <a:r>
              <a:rPr lang="en-US" dirty="0"/>
              <a:t> </a:t>
            </a:r>
            <a:r>
              <a:rPr lang="en-US" dirty="0" err="1"/>
              <a:t>einem</a:t>
            </a:r>
            <a:r>
              <a:rPr lang="en-US" dirty="0"/>
              <a:t> </a:t>
            </a:r>
            <a:r>
              <a:rPr lang="en-US" dirty="0" err="1"/>
              <a:t>größeren</a:t>
            </a:r>
            <a:r>
              <a:rPr lang="en-US" dirty="0"/>
              <a:t> </a:t>
            </a:r>
            <a:r>
              <a:rPr lang="en-US" dirty="0" err="1"/>
              <a:t>Schadensfall</a:t>
            </a:r>
            <a:r>
              <a:rPr lang="en-US" dirty="0"/>
              <a:t> </a:t>
            </a:r>
            <a:r>
              <a:rPr lang="en-US" dirty="0" err="1"/>
              <a:t>einen</a:t>
            </a:r>
            <a:r>
              <a:rPr lang="en-US" dirty="0"/>
              <a:t> </a:t>
            </a:r>
            <a:r>
              <a:rPr lang="en-US" dirty="0" err="1"/>
              <a:t>Bereitstellungsraum</a:t>
            </a:r>
            <a:r>
              <a:rPr lang="en-US" dirty="0"/>
              <a:t> </a:t>
            </a:r>
            <a:r>
              <a:rPr lang="en-US" dirty="0" err="1"/>
              <a:t>ansteuert</a:t>
            </a:r>
            <a:r>
              <a:rPr lang="en-US" dirty="0"/>
              <a:t>. Zwar </a:t>
            </a:r>
            <a:r>
              <a:rPr lang="en-US" dirty="0" err="1"/>
              <a:t>ist</a:t>
            </a:r>
            <a:r>
              <a:rPr lang="en-US" dirty="0"/>
              <a:t> </a:t>
            </a:r>
            <a:r>
              <a:rPr lang="en-US" dirty="0" err="1"/>
              <a:t>auch</a:t>
            </a:r>
            <a:r>
              <a:rPr lang="en-US" dirty="0"/>
              <a:t> </a:t>
            </a:r>
            <a:r>
              <a:rPr lang="en-US" dirty="0" err="1"/>
              <a:t>hier</a:t>
            </a:r>
            <a:r>
              <a:rPr lang="en-US" dirty="0"/>
              <a:t> </a:t>
            </a:r>
            <a:r>
              <a:rPr lang="en-US" dirty="0" err="1"/>
              <a:t>noch</a:t>
            </a:r>
            <a:r>
              <a:rPr lang="en-US" dirty="0"/>
              <a:t> </a:t>
            </a:r>
            <a:r>
              <a:rPr lang="en-US" dirty="0" err="1"/>
              <a:t>kein</a:t>
            </a:r>
            <a:r>
              <a:rPr lang="en-US" dirty="0"/>
              <a:t> </a:t>
            </a:r>
            <a:r>
              <a:rPr lang="en-US" dirty="0" err="1"/>
              <a:t>konkreter</a:t>
            </a:r>
            <a:r>
              <a:rPr lang="en-US" dirty="0"/>
              <a:t> Patient </a:t>
            </a:r>
            <a:r>
              <a:rPr lang="en-US" dirty="0" err="1"/>
              <a:t>bzw</a:t>
            </a:r>
            <a:r>
              <a:rPr lang="en-US" dirty="0"/>
              <a:t>. </a:t>
            </a:r>
            <a:r>
              <a:rPr lang="en-US" dirty="0" err="1"/>
              <a:t>Patientin</a:t>
            </a:r>
            <a:r>
              <a:rPr lang="en-US" dirty="0"/>
              <a:t> für das </a:t>
            </a:r>
            <a:r>
              <a:rPr lang="en-US" dirty="0" err="1"/>
              <a:t>Fahrzeug</a:t>
            </a:r>
            <a:r>
              <a:rPr lang="en-US" dirty="0"/>
              <a:t> „</a:t>
            </a:r>
            <a:r>
              <a:rPr lang="en-US" dirty="0" err="1"/>
              <a:t>vorgesehen</a:t>
            </a:r>
            <a:r>
              <a:rPr lang="en-US" dirty="0"/>
              <a:t>", es </a:t>
            </a:r>
            <a:r>
              <a:rPr lang="en-US" dirty="0" err="1"/>
              <a:t>ist</a:t>
            </a:r>
            <a:r>
              <a:rPr lang="en-US" dirty="0"/>
              <a:t> </a:t>
            </a:r>
            <a:r>
              <a:rPr lang="en-US" dirty="0" err="1"/>
              <a:t>noch</a:t>
            </a:r>
            <a:r>
              <a:rPr lang="en-US" dirty="0"/>
              <a:t> </a:t>
            </a:r>
            <a:r>
              <a:rPr lang="en-US" dirty="0" err="1"/>
              <a:t>nicht</a:t>
            </a:r>
            <a:r>
              <a:rPr lang="en-US" dirty="0"/>
              <a:t> </a:t>
            </a:r>
            <a:r>
              <a:rPr lang="en-US" dirty="0" err="1"/>
              <a:t>einmal</a:t>
            </a:r>
            <a:r>
              <a:rPr lang="en-US" dirty="0"/>
              <a:t> </a:t>
            </a:r>
            <a:r>
              <a:rPr lang="en-US" dirty="0" err="1"/>
              <a:t>klar</a:t>
            </a:r>
            <a:r>
              <a:rPr lang="en-US" dirty="0"/>
              <a:t>, </a:t>
            </a:r>
            <a:r>
              <a:rPr lang="en-US" dirty="0" err="1"/>
              <a:t>ob</a:t>
            </a:r>
            <a:r>
              <a:rPr lang="en-US" dirty="0"/>
              <a:t> es </a:t>
            </a:r>
            <a:r>
              <a:rPr lang="en-US" dirty="0" err="1"/>
              <a:t>überhaupt</a:t>
            </a:r>
            <a:r>
              <a:rPr lang="en-US" dirty="0"/>
              <a:t> </a:t>
            </a:r>
            <a:r>
              <a:rPr lang="en-US" dirty="0" err="1"/>
              <a:t>zum</a:t>
            </a:r>
            <a:r>
              <a:rPr lang="en-US" dirty="0"/>
              <a:t> </a:t>
            </a:r>
            <a:r>
              <a:rPr lang="en-US" dirty="0" err="1"/>
              <a:t>Einsatz</a:t>
            </a:r>
            <a:r>
              <a:rPr lang="en-US" dirty="0"/>
              <a:t> </a:t>
            </a:r>
            <a:r>
              <a:rPr lang="en-US" dirty="0" err="1"/>
              <a:t>kommen</a:t>
            </a:r>
            <a:r>
              <a:rPr lang="en-US" dirty="0"/>
              <a:t> </a:t>
            </a:r>
            <a:r>
              <a:rPr lang="en-US" dirty="0" err="1"/>
              <a:t>wird</a:t>
            </a:r>
            <a:r>
              <a:rPr lang="en-US" dirty="0"/>
              <a:t>. Es </a:t>
            </a:r>
            <a:r>
              <a:rPr lang="en-US" dirty="0" err="1"/>
              <a:t>besteht</a:t>
            </a:r>
            <a:r>
              <a:rPr lang="en-US" dirty="0"/>
              <a:t> </a:t>
            </a:r>
            <a:r>
              <a:rPr lang="en-US" dirty="0" err="1"/>
              <a:t>aber</a:t>
            </a:r>
            <a:r>
              <a:rPr lang="en-US" dirty="0"/>
              <a:t> </a:t>
            </a:r>
            <a:r>
              <a:rPr lang="en-US" dirty="0" err="1"/>
              <a:t>bereits</a:t>
            </a:r>
            <a:r>
              <a:rPr lang="en-US" dirty="0"/>
              <a:t> </a:t>
            </a:r>
            <a:r>
              <a:rPr lang="en-US" dirty="0" err="1"/>
              <a:t>eine</a:t>
            </a:r>
            <a:r>
              <a:rPr lang="en-US" dirty="0"/>
              <a:t> </a:t>
            </a:r>
            <a:r>
              <a:rPr lang="en-US" dirty="0" err="1"/>
              <a:t>konkrete</a:t>
            </a:r>
            <a:r>
              <a:rPr lang="en-US" dirty="0"/>
              <a:t> </a:t>
            </a:r>
            <a:r>
              <a:rPr lang="en-US" dirty="0" err="1"/>
              <a:t>Schadenslage</a:t>
            </a:r>
            <a:r>
              <a:rPr lang="en-US" dirty="0"/>
              <a:t>, </a:t>
            </a:r>
            <a:r>
              <a:rPr lang="en-US" dirty="0" err="1"/>
              <a:t>bei</a:t>
            </a:r>
            <a:r>
              <a:rPr lang="en-US" dirty="0"/>
              <a:t> der das </a:t>
            </a:r>
            <a:r>
              <a:rPr lang="en-US" dirty="0" err="1"/>
              <a:t>Fahrzeug</a:t>
            </a:r>
            <a:r>
              <a:rPr lang="en-US" dirty="0"/>
              <a:t> </a:t>
            </a:r>
            <a:r>
              <a:rPr lang="en-US" dirty="0" err="1"/>
              <a:t>zum</a:t>
            </a:r>
            <a:r>
              <a:rPr lang="en-US" dirty="0"/>
              <a:t> </a:t>
            </a:r>
            <a:r>
              <a:rPr lang="en-US" dirty="0" err="1"/>
              <a:t>Einsatz</a:t>
            </a:r>
            <a:r>
              <a:rPr lang="en-US" dirty="0"/>
              <a:t> </a:t>
            </a:r>
            <a:r>
              <a:rPr lang="en-US" dirty="0" err="1"/>
              <a:t>kommt</a:t>
            </a:r>
            <a:r>
              <a:rPr lang="en-US" dirty="0"/>
              <a:t> und </a:t>
            </a:r>
            <a:r>
              <a:rPr lang="en-US" dirty="0" err="1"/>
              <a:t>nicht</a:t>
            </a:r>
            <a:r>
              <a:rPr lang="en-US" dirty="0"/>
              <a:t> </a:t>
            </a:r>
            <a:r>
              <a:rPr lang="en-US" dirty="0" err="1"/>
              <a:t>nur</a:t>
            </a:r>
            <a:r>
              <a:rPr lang="en-US" dirty="0"/>
              <a:t> die </a:t>
            </a:r>
            <a:r>
              <a:rPr lang="en-US" dirty="0" err="1"/>
              <a:t>abstrakte</a:t>
            </a:r>
            <a:r>
              <a:rPr lang="en-US" dirty="0"/>
              <a:t> </a:t>
            </a:r>
            <a:r>
              <a:rPr lang="en-US" dirty="0" err="1"/>
              <a:t>Möglichkeit</a:t>
            </a:r>
            <a:r>
              <a:rPr lang="en-US" dirty="0"/>
              <a:t>, </a:t>
            </a:r>
            <a:r>
              <a:rPr lang="en-US" dirty="0" err="1"/>
              <a:t>dass</a:t>
            </a:r>
            <a:r>
              <a:rPr lang="en-US" dirty="0"/>
              <a:t> </a:t>
            </a:r>
            <a:r>
              <a:rPr lang="en-US" dirty="0" err="1"/>
              <a:t>sich</a:t>
            </a:r>
            <a:r>
              <a:rPr lang="en-US" dirty="0"/>
              <a:t> in der </a:t>
            </a:r>
            <a:r>
              <a:rPr lang="en-US" dirty="0" err="1"/>
              <a:t>Folgezeit</a:t>
            </a:r>
            <a:r>
              <a:rPr lang="en-US" dirty="0"/>
              <a:t> </a:t>
            </a:r>
            <a:r>
              <a:rPr lang="en-US" dirty="0" err="1"/>
              <a:t>ein</a:t>
            </a:r>
            <a:r>
              <a:rPr lang="en-US" dirty="0"/>
              <a:t> </a:t>
            </a:r>
            <a:r>
              <a:rPr lang="en-US" dirty="0" err="1"/>
              <a:t>Notfallereignis</a:t>
            </a:r>
            <a:r>
              <a:rPr lang="en-US" dirty="0"/>
              <a:t> </a:t>
            </a:r>
            <a:r>
              <a:rPr lang="en-US" dirty="0" err="1"/>
              <a:t>ergibt</a:t>
            </a:r>
            <a:r>
              <a:rPr lang="en-US" dirty="0"/>
              <a:t>. </a:t>
            </a:r>
            <a:endParaRPr lang="de-DE"/>
          </a:p>
        </p:txBody>
      </p:sp>
      <p:sp>
        <p:nvSpPr>
          <p:cNvPr id="4" name="Foliennummernplatzhalter 3"/>
          <p:cNvSpPr>
            <a:spLocks noGrp="1"/>
          </p:cNvSpPr>
          <p:nvPr>
            <p:ph type="sldNum" sz="quarter" idx="5"/>
          </p:nvPr>
        </p:nvSpPr>
        <p:spPr/>
        <p:txBody>
          <a:bodyPr/>
          <a:lstStyle/>
          <a:p>
            <a:fld id="{0AC9C0C7-B259-4EE5-A954-855681379DE8}" type="slidenum">
              <a:rPr lang="de-DE" smtClean="0"/>
              <a:t>10</a:t>
            </a:fld>
            <a:endParaRPr lang="de-DE"/>
          </a:p>
        </p:txBody>
      </p:sp>
    </p:spTree>
    <p:extLst>
      <p:ext uri="{BB962C8B-B14F-4D97-AF65-F5344CB8AC3E}">
        <p14:creationId xmlns:p14="http://schemas.microsoft.com/office/powerpoint/2010/main" val="256071360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5"/>
          </p:nvPr>
        </p:nvSpPr>
        <p:spPr/>
        <p:txBody>
          <a:bodyPr/>
          <a:lstStyle/>
          <a:p>
            <a:fld id="{0AC9C0C7-B259-4EE5-A954-855681379DE8}" type="slidenum">
              <a:rPr lang="de-DE" smtClean="0"/>
              <a:t>11</a:t>
            </a:fld>
            <a:endParaRPr lang="de-DE"/>
          </a:p>
        </p:txBody>
      </p:sp>
    </p:spTree>
    <p:extLst>
      <p:ext uri="{BB962C8B-B14F-4D97-AF65-F5344CB8AC3E}">
        <p14:creationId xmlns:p14="http://schemas.microsoft.com/office/powerpoint/2010/main" val="26062766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US" dirty="0" err="1"/>
              <a:t>Blaulicht</a:t>
            </a:r>
            <a:r>
              <a:rPr lang="en-US" dirty="0"/>
              <a:t> und </a:t>
            </a:r>
            <a:r>
              <a:rPr lang="en-US" dirty="0" err="1"/>
              <a:t>Einsatzhorn</a:t>
            </a:r>
            <a:r>
              <a:rPr lang="en-US" dirty="0"/>
              <a:t> </a:t>
            </a:r>
            <a:r>
              <a:rPr lang="en-US" dirty="0" err="1"/>
              <a:t>stellen</a:t>
            </a:r>
            <a:r>
              <a:rPr lang="en-US" dirty="0"/>
              <a:t> </a:t>
            </a:r>
            <a:r>
              <a:rPr lang="en-US" dirty="0" err="1"/>
              <a:t>eine</a:t>
            </a:r>
            <a:r>
              <a:rPr lang="en-US" dirty="0"/>
              <a:t> </a:t>
            </a:r>
            <a:r>
              <a:rPr lang="en-US" dirty="0" err="1"/>
              <a:t>Handlungsaufforderung</a:t>
            </a:r>
            <a:r>
              <a:rPr lang="en-US" dirty="0"/>
              <a:t> an die </a:t>
            </a:r>
            <a:r>
              <a:rPr lang="en-US" dirty="0" err="1"/>
              <a:t>anderen</a:t>
            </a:r>
            <a:r>
              <a:rPr lang="en-US" dirty="0"/>
              <a:t> </a:t>
            </a:r>
            <a:r>
              <a:rPr lang="en-US" dirty="0" err="1"/>
              <a:t>Verkehrsteilnehmer</a:t>
            </a:r>
            <a:r>
              <a:rPr lang="en-US" dirty="0"/>
              <a:t> </a:t>
            </a:r>
            <a:r>
              <a:rPr lang="en-US" dirty="0" err="1"/>
              <a:t>dar</a:t>
            </a:r>
            <a:r>
              <a:rPr lang="en-US" dirty="0"/>
              <a:t>. </a:t>
            </a:r>
            <a:r>
              <a:rPr lang="en-US" dirty="0" err="1"/>
              <a:t>Diese</a:t>
            </a:r>
            <a:r>
              <a:rPr lang="en-US" dirty="0"/>
              <a:t> </a:t>
            </a:r>
            <a:r>
              <a:rPr lang="en-US" dirty="0" err="1"/>
              <a:t>haben</a:t>
            </a:r>
            <a:r>
              <a:rPr lang="en-US" dirty="0"/>
              <a:t> </a:t>
            </a:r>
            <a:r>
              <a:rPr lang="en-US" dirty="0" err="1"/>
              <a:t>sofort</a:t>
            </a:r>
            <a:r>
              <a:rPr lang="en-US" dirty="0"/>
              <a:t> </a:t>
            </a:r>
            <a:r>
              <a:rPr lang="en-US" dirty="0" err="1"/>
              <a:t>freie</a:t>
            </a:r>
            <a:r>
              <a:rPr lang="en-US" dirty="0"/>
              <a:t> Bahn </a:t>
            </a:r>
            <a:r>
              <a:rPr lang="en-US" dirty="0" err="1"/>
              <a:t>zu</a:t>
            </a:r>
            <a:r>
              <a:rPr lang="en-US" dirty="0"/>
              <a:t> </a:t>
            </a:r>
            <a:r>
              <a:rPr lang="en-US" dirty="0" err="1"/>
              <a:t>schaffen</a:t>
            </a:r>
            <a:r>
              <a:rPr lang="en-US" dirty="0"/>
              <a:t>.  Wie </a:t>
            </a:r>
            <a:r>
              <a:rPr lang="en-US" dirty="0" err="1"/>
              <a:t>sie</a:t>
            </a:r>
            <a:r>
              <a:rPr lang="en-US" dirty="0"/>
              <a:t> das </a:t>
            </a:r>
            <a:r>
              <a:rPr lang="en-US" dirty="0" err="1"/>
              <a:t>machen</a:t>
            </a:r>
            <a:r>
              <a:rPr lang="en-US" dirty="0"/>
              <a:t>, </a:t>
            </a:r>
            <a:r>
              <a:rPr lang="en-US" dirty="0" err="1"/>
              <a:t>ist</a:t>
            </a:r>
            <a:r>
              <a:rPr lang="en-US" dirty="0"/>
              <a:t> </a:t>
            </a:r>
            <a:r>
              <a:rPr lang="en-US" dirty="0" err="1"/>
              <a:t>ihnen</a:t>
            </a:r>
            <a:r>
              <a:rPr lang="en-US" dirty="0"/>
              <a:t> </a:t>
            </a:r>
            <a:r>
              <a:rPr lang="en-US" dirty="0" err="1"/>
              <a:t>überlassen</a:t>
            </a:r>
            <a:r>
              <a:rPr lang="en-US" dirty="0"/>
              <a:t>. </a:t>
            </a:r>
            <a:endParaRPr lang="de-DE">
              <a:cs typeface="Calibri"/>
            </a:endParaRPr>
          </a:p>
          <a:p>
            <a:r>
              <a:rPr lang="en-US" dirty="0"/>
              <a:t>Von </a:t>
            </a:r>
            <a:r>
              <a:rPr lang="en-US" dirty="0" err="1"/>
              <a:t>daher</a:t>
            </a:r>
            <a:r>
              <a:rPr lang="en-US" dirty="0"/>
              <a:t> </a:t>
            </a:r>
            <a:r>
              <a:rPr lang="en-US" dirty="0" err="1"/>
              <a:t>ist</a:t>
            </a:r>
            <a:r>
              <a:rPr lang="en-US" dirty="0"/>
              <a:t> </a:t>
            </a:r>
            <a:r>
              <a:rPr lang="en-US" dirty="0" err="1"/>
              <a:t>auch</a:t>
            </a:r>
            <a:r>
              <a:rPr lang="en-US" dirty="0"/>
              <a:t> der </a:t>
            </a:r>
            <a:r>
              <a:rPr lang="en-US" dirty="0" err="1"/>
              <a:t>gängige</a:t>
            </a:r>
            <a:r>
              <a:rPr lang="en-US" dirty="0"/>
              <a:t> </a:t>
            </a:r>
            <a:r>
              <a:rPr lang="en-US" dirty="0" err="1"/>
              <a:t>Begriff</a:t>
            </a:r>
            <a:r>
              <a:rPr lang="en-US" dirty="0"/>
              <a:t> des </a:t>
            </a:r>
            <a:r>
              <a:rPr lang="en-US" dirty="0" err="1"/>
              <a:t>Wegerechts</a:t>
            </a:r>
            <a:r>
              <a:rPr lang="en-US" dirty="0"/>
              <a:t> </a:t>
            </a:r>
            <a:r>
              <a:rPr lang="en-US" dirty="0" err="1"/>
              <a:t>falsch</a:t>
            </a:r>
            <a:r>
              <a:rPr lang="en-US" dirty="0"/>
              <a:t>. $ 38 </a:t>
            </a:r>
            <a:r>
              <a:rPr lang="en-US" dirty="0" err="1"/>
              <a:t>ist</a:t>
            </a:r>
            <a:r>
              <a:rPr lang="en-US" dirty="0"/>
              <a:t> </a:t>
            </a:r>
            <a:r>
              <a:rPr lang="en-US" dirty="0" err="1"/>
              <a:t>eine</a:t>
            </a:r>
            <a:r>
              <a:rPr lang="en-US" dirty="0"/>
              <a:t> </a:t>
            </a:r>
            <a:r>
              <a:rPr lang="en-US" dirty="0" err="1"/>
              <a:t>Verpflichtung</a:t>
            </a:r>
            <a:r>
              <a:rPr lang="en-US" dirty="0"/>
              <a:t> für die </a:t>
            </a:r>
            <a:r>
              <a:rPr lang="en-US" dirty="0" err="1"/>
              <a:t>anderen</a:t>
            </a:r>
            <a:r>
              <a:rPr lang="en-US" dirty="0"/>
              <a:t> </a:t>
            </a:r>
            <a:r>
              <a:rPr lang="en-US" dirty="0" err="1"/>
              <a:t>Verkehrsteilnehmer</a:t>
            </a:r>
            <a:r>
              <a:rPr lang="en-US" dirty="0"/>
              <a:t>. Für die  </a:t>
            </a:r>
            <a:r>
              <a:rPr lang="en-US" dirty="0" err="1"/>
              <a:t>Einsatzfahrerinnen</a:t>
            </a:r>
            <a:r>
              <a:rPr lang="en-US" dirty="0"/>
              <a:t> </a:t>
            </a:r>
            <a:r>
              <a:rPr lang="en-US" dirty="0" err="1"/>
              <a:t>bzw</a:t>
            </a:r>
            <a:r>
              <a:rPr lang="en-US" dirty="0"/>
              <a:t>. </a:t>
            </a:r>
            <a:r>
              <a:rPr lang="en-US" dirty="0" err="1"/>
              <a:t>Einsatzfahrer</a:t>
            </a:r>
            <a:r>
              <a:rPr lang="en-US" dirty="0"/>
              <a:t> </a:t>
            </a:r>
            <a:r>
              <a:rPr lang="en-US" dirty="0" err="1"/>
              <a:t>erwächst</a:t>
            </a:r>
            <a:r>
              <a:rPr lang="en-US" dirty="0"/>
              <a:t> </a:t>
            </a:r>
            <a:r>
              <a:rPr lang="en-US" dirty="0" err="1"/>
              <a:t>daraus</a:t>
            </a:r>
            <a:r>
              <a:rPr lang="en-US" dirty="0"/>
              <a:t> </a:t>
            </a:r>
            <a:r>
              <a:rPr lang="en-US" dirty="0" err="1"/>
              <a:t>kein</a:t>
            </a:r>
            <a:r>
              <a:rPr lang="en-US" dirty="0"/>
              <a:t> Recht. </a:t>
            </a:r>
            <a:endParaRPr lang="de-DE"/>
          </a:p>
        </p:txBody>
      </p:sp>
      <p:sp>
        <p:nvSpPr>
          <p:cNvPr id="4" name="Foliennummernplatzhalter 3"/>
          <p:cNvSpPr>
            <a:spLocks noGrp="1"/>
          </p:cNvSpPr>
          <p:nvPr>
            <p:ph type="sldNum" sz="quarter" idx="5"/>
          </p:nvPr>
        </p:nvSpPr>
        <p:spPr/>
        <p:txBody>
          <a:bodyPr/>
          <a:lstStyle/>
          <a:p>
            <a:fld id="{0AC9C0C7-B259-4EE5-A954-855681379DE8}" type="slidenum">
              <a:rPr lang="de-DE" smtClean="0"/>
              <a:t>12</a:t>
            </a:fld>
            <a:endParaRPr lang="de-DE"/>
          </a:p>
        </p:txBody>
      </p:sp>
    </p:spTree>
    <p:extLst>
      <p:ext uri="{BB962C8B-B14F-4D97-AF65-F5344CB8AC3E}">
        <p14:creationId xmlns:p14="http://schemas.microsoft.com/office/powerpoint/2010/main" val="17836933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US" dirty="0"/>
              <a:t>Die </a:t>
            </a:r>
            <a:r>
              <a:rPr lang="en-US" dirty="0" err="1"/>
              <a:t>Sonderrechte</a:t>
            </a:r>
            <a:r>
              <a:rPr lang="en-US" dirty="0"/>
              <a:t> </a:t>
            </a:r>
            <a:r>
              <a:rPr lang="en-US" dirty="0" err="1"/>
              <a:t>beziehen</a:t>
            </a:r>
            <a:r>
              <a:rPr lang="en-US" dirty="0"/>
              <a:t> </a:t>
            </a:r>
            <a:r>
              <a:rPr lang="en-US" dirty="0" err="1"/>
              <a:t>sich</a:t>
            </a:r>
            <a:r>
              <a:rPr lang="en-US" dirty="0"/>
              <a:t> </a:t>
            </a:r>
            <a:r>
              <a:rPr lang="en-US" dirty="0" err="1"/>
              <a:t>ausschließlich</a:t>
            </a:r>
            <a:r>
              <a:rPr lang="en-US" dirty="0"/>
              <a:t> auf die </a:t>
            </a:r>
            <a:r>
              <a:rPr lang="en-US" dirty="0" err="1"/>
              <a:t>Regelungen</a:t>
            </a:r>
            <a:r>
              <a:rPr lang="en-US" dirty="0"/>
              <a:t> der </a:t>
            </a:r>
            <a:r>
              <a:rPr lang="en-US" dirty="0" err="1"/>
              <a:t>StVO</a:t>
            </a:r>
            <a:r>
              <a:rPr lang="en-US" dirty="0"/>
              <a:t>, </a:t>
            </a:r>
            <a:r>
              <a:rPr lang="en-US" dirty="0" err="1"/>
              <a:t>andere</a:t>
            </a:r>
            <a:r>
              <a:rPr lang="en-US" dirty="0"/>
              <a:t> </a:t>
            </a:r>
            <a:r>
              <a:rPr lang="en-US" dirty="0" err="1"/>
              <a:t>Gesetze</a:t>
            </a:r>
            <a:r>
              <a:rPr lang="en-US" dirty="0"/>
              <a:t> und </a:t>
            </a:r>
            <a:r>
              <a:rPr lang="en-US" dirty="0" err="1"/>
              <a:t>Verordnungen</a:t>
            </a:r>
            <a:r>
              <a:rPr lang="en-US" dirty="0"/>
              <a:t> </a:t>
            </a:r>
            <a:r>
              <a:rPr lang="en-US" dirty="0" err="1"/>
              <a:t>bleiben</a:t>
            </a:r>
            <a:r>
              <a:rPr lang="en-US" dirty="0"/>
              <a:t> </a:t>
            </a:r>
            <a:r>
              <a:rPr lang="en-US" dirty="0" err="1"/>
              <a:t>davon</a:t>
            </a:r>
            <a:r>
              <a:rPr lang="en-US" dirty="0"/>
              <a:t> </a:t>
            </a:r>
            <a:r>
              <a:rPr lang="en-US" dirty="0" err="1"/>
              <a:t>unberührt</a:t>
            </a:r>
            <a:r>
              <a:rPr lang="en-US" dirty="0"/>
              <a:t>. Die </a:t>
            </a:r>
            <a:r>
              <a:rPr lang="en-US" dirty="0" err="1"/>
              <a:t>Gebote</a:t>
            </a:r>
            <a:r>
              <a:rPr lang="en-US" dirty="0"/>
              <a:t> und </a:t>
            </a:r>
            <a:r>
              <a:rPr lang="en-US" dirty="0" err="1"/>
              <a:t>Verbote</a:t>
            </a:r>
            <a:r>
              <a:rPr lang="en-US" dirty="0"/>
              <a:t> </a:t>
            </a:r>
            <a:r>
              <a:rPr lang="en-US" dirty="0" err="1"/>
              <a:t>dieser</a:t>
            </a:r>
            <a:r>
              <a:rPr lang="en-US" dirty="0"/>
              <a:t> </a:t>
            </a:r>
            <a:r>
              <a:rPr lang="en-US" dirty="0" err="1"/>
              <a:t>Gesetze</a:t>
            </a:r>
            <a:r>
              <a:rPr lang="en-US" dirty="0"/>
              <a:t> </a:t>
            </a:r>
            <a:r>
              <a:rPr lang="en-US" dirty="0" err="1"/>
              <a:t>müssen</a:t>
            </a:r>
            <a:r>
              <a:rPr lang="en-US" dirty="0"/>
              <a:t> </a:t>
            </a:r>
            <a:r>
              <a:rPr lang="en-US" dirty="0" err="1"/>
              <a:t>daher</a:t>
            </a:r>
            <a:r>
              <a:rPr lang="en-US" dirty="0"/>
              <a:t> </a:t>
            </a:r>
            <a:r>
              <a:rPr lang="en-US" dirty="0" err="1"/>
              <a:t>bei</a:t>
            </a:r>
            <a:r>
              <a:rPr lang="en-US" dirty="0"/>
              <a:t> </a:t>
            </a:r>
            <a:r>
              <a:rPr lang="en-US" dirty="0" err="1"/>
              <a:t>Einsatzfahrten</a:t>
            </a:r>
            <a:r>
              <a:rPr lang="en-US" dirty="0"/>
              <a:t> </a:t>
            </a:r>
            <a:r>
              <a:rPr lang="en-US" dirty="0" err="1"/>
              <a:t>eingehalten</a:t>
            </a:r>
            <a:r>
              <a:rPr lang="en-US" dirty="0"/>
              <a:t> </a:t>
            </a:r>
            <a:r>
              <a:rPr lang="en-US" dirty="0" err="1"/>
              <a:t>werden</a:t>
            </a:r>
            <a:r>
              <a:rPr lang="en-US" dirty="0"/>
              <a:t>. So </a:t>
            </a:r>
            <a:r>
              <a:rPr lang="en-US" dirty="0" err="1"/>
              <a:t>bleiben</a:t>
            </a:r>
            <a:r>
              <a:rPr lang="en-US" dirty="0"/>
              <a:t> z. B. das Fahren </a:t>
            </a:r>
            <a:r>
              <a:rPr lang="en-US" dirty="0" err="1"/>
              <a:t>ohne</a:t>
            </a:r>
            <a:r>
              <a:rPr lang="en-US" dirty="0"/>
              <a:t> </a:t>
            </a:r>
            <a:r>
              <a:rPr lang="en-US" dirty="0" err="1"/>
              <a:t>Führerschein</a:t>
            </a:r>
            <a:r>
              <a:rPr lang="en-US" dirty="0"/>
              <a:t> </a:t>
            </a:r>
            <a:r>
              <a:rPr lang="en-US" dirty="0" err="1"/>
              <a:t>oder</a:t>
            </a:r>
            <a:r>
              <a:rPr lang="en-US" dirty="0"/>
              <a:t> das Fahren </a:t>
            </a:r>
            <a:r>
              <a:rPr lang="en-US" dirty="0" err="1"/>
              <a:t>unter</a:t>
            </a:r>
            <a:r>
              <a:rPr lang="en-US" dirty="0"/>
              <a:t> </a:t>
            </a:r>
            <a:r>
              <a:rPr lang="en-US" dirty="0" err="1"/>
              <a:t>Alkoholeinfluss</a:t>
            </a:r>
            <a:r>
              <a:rPr lang="en-US" dirty="0"/>
              <a:t> von den </a:t>
            </a:r>
            <a:r>
              <a:rPr lang="en-US" dirty="0" err="1"/>
              <a:t>Sonderrechten</a:t>
            </a:r>
            <a:r>
              <a:rPr lang="en-US" dirty="0"/>
              <a:t> </a:t>
            </a:r>
            <a:r>
              <a:rPr lang="en-US" dirty="0" err="1"/>
              <a:t>unberührt</a:t>
            </a:r>
            <a:r>
              <a:rPr lang="en-US" dirty="0"/>
              <a:t> und </a:t>
            </a:r>
            <a:r>
              <a:rPr lang="en-US" dirty="0" err="1"/>
              <a:t>damit</a:t>
            </a:r>
            <a:r>
              <a:rPr lang="en-US" dirty="0"/>
              <a:t> </a:t>
            </a:r>
            <a:r>
              <a:rPr lang="en-US" dirty="0" err="1"/>
              <a:t>weiter</a:t>
            </a:r>
            <a:r>
              <a:rPr lang="en-US" dirty="0"/>
              <a:t> verboten. Auch die </a:t>
            </a:r>
            <a:r>
              <a:rPr lang="en-US" dirty="0" err="1"/>
              <a:t>Gefährdung</a:t>
            </a:r>
            <a:r>
              <a:rPr lang="en-US" dirty="0"/>
              <a:t> des </a:t>
            </a:r>
            <a:r>
              <a:rPr lang="en-US" dirty="0" err="1"/>
              <a:t>Straßenverkehrs</a:t>
            </a:r>
            <a:r>
              <a:rPr lang="en-US" dirty="0"/>
              <a:t> ($315c </a:t>
            </a:r>
            <a:r>
              <a:rPr lang="en-US" dirty="0" err="1"/>
              <a:t>StGB</a:t>
            </a:r>
            <a:r>
              <a:rPr lang="en-US" dirty="0"/>
              <a:t>) </a:t>
            </a:r>
            <a:r>
              <a:rPr lang="en-US" dirty="0" err="1"/>
              <a:t>fällt</a:t>
            </a:r>
            <a:r>
              <a:rPr lang="en-US" dirty="0"/>
              <a:t> </a:t>
            </a:r>
            <a:r>
              <a:rPr lang="en-US" dirty="0" err="1"/>
              <a:t>hierunter</a:t>
            </a:r>
            <a:r>
              <a:rPr lang="en-US" dirty="0"/>
              <a:t>: </a:t>
            </a:r>
            <a:endParaRPr lang="de-DE"/>
          </a:p>
          <a:p>
            <a:endParaRPr lang="en-US" dirty="0"/>
          </a:p>
          <a:p>
            <a:r>
              <a:rPr lang="en-US" dirty="0"/>
              <a:t>§ 315c </a:t>
            </a:r>
            <a:r>
              <a:rPr lang="en-US" dirty="0" err="1"/>
              <a:t>Gefährdung</a:t>
            </a:r>
            <a:r>
              <a:rPr lang="en-US" dirty="0"/>
              <a:t> des </a:t>
            </a:r>
            <a:r>
              <a:rPr lang="en-US" dirty="0" err="1"/>
              <a:t>Straßenverkehrs</a:t>
            </a:r>
            <a:r>
              <a:rPr lang="en-US" dirty="0"/>
              <a:t> </a:t>
            </a:r>
            <a:endParaRPr lang="de-DE" dirty="0"/>
          </a:p>
          <a:p>
            <a:r>
              <a:rPr lang="en-US" dirty="0"/>
              <a:t>  (1) </a:t>
            </a:r>
            <a:r>
              <a:rPr lang="en-US" dirty="0" err="1"/>
              <a:t>Wer</a:t>
            </a:r>
            <a:r>
              <a:rPr lang="en-US" dirty="0"/>
              <a:t> </a:t>
            </a:r>
            <a:r>
              <a:rPr lang="en-US" dirty="0" err="1"/>
              <a:t>im</a:t>
            </a:r>
            <a:r>
              <a:rPr lang="en-US" dirty="0"/>
              <a:t> </a:t>
            </a:r>
            <a:r>
              <a:rPr lang="en-US" dirty="0" err="1"/>
              <a:t>Straßenverkehr</a:t>
            </a:r>
            <a:r>
              <a:rPr lang="en-US" dirty="0"/>
              <a:t> </a:t>
            </a:r>
            <a:endParaRPr lang="de-DE"/>
          </a:p>
          <a:p>
            <a:r>
              <a:rPr lang="en-US" dirty="0"/>
              <a:t>1. </a:t>
            </a:r>
            <a:r>
              <a:rPr lang="en-US" dirty="0" err="1"/>
              <a:t>ein</a:t>
            </a:r>
            <a:r>
              <a:rPr lang="en-US" dirty="0"/>
              <a:t> </a:t>
            </a:r>
            <a:r>
              <a:rPr lang="en-US" dirty="0" err="1"/>
              <a:t>Fahrzeug</a:t>
            </a:r>
            <a:r>
              <a:rPr lang="en-US" dirty="0"/>
              <a:t> </a:t>
            </a:r>
            <a:r>
              <a:rPr lang="en-US" dirty="0" err="1"/>
              <a:t>führt</a:t>
            </a:r>
            <a:r>
              <a:rPr lang="en-US" dirty="0"/>
              <a:t>, </a:t>
            </a:r>
            <a:r>
              <a:rPr lang="en-US" dirty="0" err="1"/>
              <a:t>obwohl</a:t>
            </a:r>
            <a:r>
              <a:rPr lang="en-US" dirty="0"/>
              <a:t> er </a:t>
            </a:r>
            <a:endParaRPr lang="de-DE"/>
          </a:p>
          <a:p>
            <a:r>
              <a:rPr lang="en-US" dirty="0"/>
              <a:t>a) </a:t>
            </a:r>
            <a:r>
              <a:rPr lang="en-US" dirty="0" err="1"/>
              <a:t>infolge</a:t>
            </a:r>
            <a:r>
              <a:rPr lang="en-US" dirty="0"/>
              <a:t> des </a:t>
            </a:r>
            <a:r>
              <a:rPr lang="en-US" dirty="0" err="1"/>
              <a:t>Genusses</a:t>
            </a:r>
            <a:r>
              <a:rPr lang="en-US" dirty="0"/>
              <a:t> </a:t>
            </a:r>
            <a:r>
              <a:rPr lang="en-US" dirty="0" err="1"/>
              <a:t>alkoholischer</a:t>
            </a:r>
            <a:r>
              <a:rPr lang="en-US" dirty="0"/>
              <a:t> Getränke </a:t>
            </a:r>
            <a:r>
              <a:rPr lang="en-US" dirty="0" err="1"/>
              <a:t>oder</a:t>
            </a:r>
            <a:r>
              <a:rPr lang="en-US" dirty="0"/>
              <a:t> </a:t>
            </a:r>
            <a:r>
              <a:rPr lang="en-US" dirty="0" err="1"/>
              <a:t>anderer</a:t>
            </a:r>
            <a:r>
              <a:rPr lang="en-US" dirty="0"/>
              <a:t> </a:t>
            </a:r>
            <a:r>
              <a:rPr lang="en-US" dirty="0" err="1"/>
              <a:t>berauschender</a:t>
            </a:r>
            <a:r>
              <a:rPr lang="en-US" dirty="0"/>
              <a:t> Mittel </a:t>
            </a:r>
            <a:r>
              <a:rPr lang="en-US" dirty="0" err="1"/>
              <a:t>oder</a:t>
            </a:r>
            <a:r>
              <a:rPr lang="en-US" dirty="0"/>
              <a:t> </a:t>
            </a:r>
            <a:endParaRPr lang="de-DE"/>
          </a:p>
          <a:p>
            <a:r>
              <a:rPr lang="en-US" dirty="0"/>
              <a:t>b) </a:t>
            </a:r>
            <a:r>
              <a:rPr lang="en-US" dirty="0" err="1"/>
              <a:t>infolge</a:t>
            </a:r>
            <a:r>
              <a:rPr lang="en-US" dirty="0"/>
              <a:t> </a:t>
            </a:r>
            <a:r>
              <a:rPr lang="en-US" dirty="0" err="1"/>
              <a:t>geistiger</a:t>
            </a:r>
            <a:r>
              <a:rPr lang="en-US" dirty="0"/>
              <a:t> </a:t>
            </a:r>
            <a:r>
              <a:rPr lang="en-US" dirty="0" err="1"/>
              <a:t>oder</a:t>
            </a:r>
            <a:r>
              <a:rPr lang="en-US" dirty="0"/>
              <a:t> </a:t>
            </a:r>
            <a:r>
              <a:rPr lang="en-US" dirty="0" err="1"/>
              <a:t>körperlicher</a:t>
            </a:r>
            <a:r>
              <a:rPr lang="en-US" dirty="0"/>
              <a:t> </a:t>
            </a:r>
            <a:r>
              <a:rPr lang="en-US" dirty="0" err="1"/>
              <a:t>Mängel</a:t>
            </a:r>
            <a:r>
              <a:rPr lang="en-US" dirty="0"/>
              <a:t> </a:t>
            </a:r>
            <a:endParaRPr lang="de-DE"/>
          </a:p>
          <a:p>
            <a:r>
              <a:rPr lang="en-US" dirty="0" err="1"/>
              <a:t>nicht</a:t>
            </a:r>
            <a:r>
              <a:rPr lang="en-US" dirty="0"/>
              <a:t> in der Lage </a:t>
            </a:r>
            <a:r>
              <a:rPr lang="en-US" dirty="0" err="1"/>
              <a:t>ist</a:t>
            </a:r>
            <a:r>
              <a:rPr lang="en-US" dirty="0"/>
              <a:t>, das </a:t>
            </a:r>
            <a:r>
              <a:rPr lang="en-US" dirty="0" err="1"/>
              <a:t>Fahrzeug</a:t>
            </a:r>
            <a:r>
              <a:rPr lang="en-US" dirty="0"/>
              <a:t> </a:t>
            </a:r>
            <a:r>
              <a:rPr lang="en-US" dirty="0" err="1"/>
              <a:t>sicher</a:t>
            </a:r>
            <a:r>
              <a:rPr lang="en-US" dirty="0"/>
              <a:t> </a:t>
            </a:r>
            <a:r>
              <a:rPr lang="en-US" dirty="0" err="1"/>
              <a:t>zu</a:t>
            </a:r>
            <a:r>
              <a:rPr lang="en-US" dirty="0"/>
              <a:t> </a:t>
            </a:r>
            <a:r>
              <a:rPr lang="en-US" dirty="0" err="1"/>
              <a:t>führen</a:t>
            </a:r>
            <a:r>
              <a:rPr lang="en-US" dirty="0"/>
              <a:t>, </a:t>
            </a:r>
            <a:r>
              <a:rPr lang="en-US" dirty="0" err="1"/>
              <a:t>oder</a:t>
            </a:r>
            <a:r>
              <a:rPr lang="en-US" dirty="0"/>
              <a:t> </a:t>
            </a:r>
            <a:endParaRPr lang="de-DE"/>
          </a:p>
          <a:p>
            <a:endParaRPr lang="en-US" dirty="0"/>
          </a:p>
          <a:p>
            <a:r>
              <a:rPr lang="en-US" dirty="0"/>
              <a:t>2. </a:t>
            </a:r>
            <a:r>
              <a:rPr lang="en-US" dirty="0" err="1"/>
              <a:t>grob</a:t>
            </a:r>
            <a:r>
              <a:rPr lang="en-US" dirty="0"/>
              <a:t> </a:t>
            </a:r>
            <a:r>
              <a:rPr lang="en-US" dirty="0" err="1"/>
              <a:t>verkehrswidrig</a:t>
            </a:r>
            <a:r>
              <a:rPr lang="en-US" dirty="0"/>
              <a:t> und </a:t>
            </a:r>
            <a:r>
              <a:rPr lang="en-US" dirty="0" err="1"/>
              <a:t>rücksichtslos</a:t>
            </a:r>
            <a:r>
              <a:rPr lang="en-US" dirty="0"/>
              <a:t> </a:t>
            </a:r>
            <a:endParaRPr lang="de-DE" dirty="0"/>
          </a:p>
          <a:p>
            <a:r>
              <a:rPr lang="en-US" dirty="0"/>
              <a:t>a) die </a:t>
            </a:r>
            <a:r>
              <a:rPr lang="en-US" dirty="0" err="1"/>
              <a:t>Vorfahrt</a:t>
            </a:r>
            <a:r>
              <a:rPr lang="en-US" dirty="0"/>
              <a:t> </a:t>
            </a:r>
            <a:r>
              <a:rPr lang="en-US" dirty="0" err="1"/>
              <a:t>nicht</a:t>
            </a:r>
            <a:r>
              <a:rPr lang="en-US" dirty="0"/>
              <a:t> </a:t>
            </a:r>
            <a:r>
              <a:rPr lang="en-US" dirty="0" err="1"/>
              <a:t>beachtet</a:t>
            </a:r>
            <a:r>
              <a:rPr lang="en-US" dirty="0"/>
              <a:t>, </a:t>
            </a:r>
            <a:endParaRPr lang="de-DE"/>
          </a:p>
          <a:p>
            <a:r>
              <a:rPr lang="en-US" dirty="0"/>
              <a:t>b) </a:t>
            </a:r>
            <a:r>
              <a:rPr lang="en-US" dirty="0" err="1"/>
              <a:t>falsch</a:t>
            </a:r>
            <a:r>
              <a:rPr lang="en-US" dirty="0"/>
              <a:t> </a:t>
            </a:r>
            <a:r>
              <a:rPr lang="en-US" dirty="0" err="1"/>
              <a:t>überholt</a:t>
            </a:r>
            <a:r>
              <a:rPr lang="en-US" dirty="0"/>
              <a:t> </a:t>
            </a:r>
            <a:r>
              <a:rPr lang="en-US" dirty="0" err="1"/>
              <a:t>oder</a:t>
            </a:r>
            <a:r>
              <a:rPr lang="en-US" dirty="0"/>
              <a:t> </a:t>
            </a:r>
            <a:r>
              <a:rPr lang="en-US" dirty="0" err="1"/>
              <a:t>sonst</a:t>
            </a:r>
            <a:r>
              <a:rPr lang="en-US" dirty="0"/>
              <a:t> </a:t>
            </a:r>
            <a:r>
              <a:rPr lang="en-US" dirty="0" err="1"/>
              <a:t>bei</a:t>
            </a:r>
            <a:r>
              <a:rPr lang="en-US" dirty="0"/>
              <a:t> </a:t>
            </a:r>
            <a:r>
              <a:rPr lang="en-US" dirty="0" err="1"/>
              <a:t>Überholvorgängen</a:t>
            </a:r>
            <a:r>
              <a:rPr lang="en-US" dirty="0"/>
              <a:t> </a:t>
            </a:r>
            <a:r>
              <a:rPr lang="en-US" dirty="0" err="1"/>
              <a:t>falsch</a:t>
            </a:r>
            <a:r>
              <a:rPr lang="en-US" dirty="0"/>
              <a:t> </a:t>
            </a:r>
            <a:r>
              <a:rPr lang="en-US" dirty="0" err="1"/>
              <a:t>fährt</a:t>
            </a:r>
            <a:r>
              <a:rPr lang="en-US" dirty="0"/>
              <a:t>, </a:t>
            </a:r>
            <a:endParaRPr lang="de-DE"/>
          </a:p>
          <a:p>
            <a:r>
              <a:rPr lang="en-US" dirty="0"/>
              <a:t>c) an </a:t>
            </a:r>
            <a:r>
              <a:rPr lang="en-US" dirty="0" err="1"/>
              <a:t>Fußgängerüberwegen</a:t>
            </a:r>
            <a:r>
              <a:rPr lang="en-US" dirty="0"/>
              <a:t> </a:t>
            </a:r>
            <a:r>
              <a:rPr lang="en-US" dirty="0" err="1"/>
              <a:t>falsch</a:t>
            </a:r>
            <a:r>
              <a:rPr lang="en-US" dirty="0"/>
              <a:t> </a:t>
            </a:r>
            <a:r>
              <a:rPr lang="en-US" dirty="0" err="1"/>
              <a:t>fährt</a:t>
            </a:r>
            <a:r>
              <a:rPr lang="en-US" dirty="0"/>
              <a:t>, </a:t>
            </a:r>
            <a:endParaRPr lang="de-DE"/>
          </a:p>
          <a:p>
            <a:r>
              <a:rPr lang="en-US" dirty="0"/>
              <a:t>d) an </a:t>
            </a:r>
            <a:r>
              <a:rPr lang="en-US" dirty="0" err="1"/>
              <a:t>unübersichtlichen</a:t>
            </a:r>
            <a:r>
              <a:rPr lang="en-US" dirty="0"/>
              <a:t> </a:t>
            </a:r>
            <a:r>
              <a:rPr lang="en-US" dirty="0" err="1"/>
              <a:t>Stellen</a:t>
            </a:r>
            <a:r>
              <a:rPr lang="en-US" dirty="0"/>
              <a:t>, an </a:t>
            </a:r>
            <a:r>
              <a:rPr lang="en-US" dirty="0" err="1"/>
              <a:t>Straßenkreuzungen</a:t>
            </a:r>
            <a:r>
              <a:rPr lang="en-US" dirty="0"/>
              <a:t>, </a:t>
            </a:r>
            <a:r>
              <a:rPr lang="en-US" dirty="0" err="1"/>
              <a:t>Straßeneinmündungen</a:t>
            </a:r>
            <a:r>
              <a:rPr lang="en-US" dirty="0"/>
              <a:t> </a:t>
            </a:r>
            <a:r>
              <a:rPr lang="en-US" dirty="0" err="1"/>
              <a:t>oder</a:t>
            </a:r>
            <a:r>
              <a:rPr lang="en-US" dirty="0"/>
              <a:t> </a:t>
            </a:r>
            <a:r>
              <a:rPr lang="en-US" dirty="0" err="1"/>
              <a:t>Bahnübergängen</a:t>
            </a:r>
            <a:r>
              <a:rPr lang="en-US" dirty="0"/>
              <a:t> </a:t>
            </a:r>
            <a:r>
              <a:rPr lang="en-US" dirty="0" err="1"/>
              <a:t>zu</a:t>
            </a:r>
            <a:r>
              <a:rPr lang="en-US" dirty="0"/>
              <a:t> schnell </a:t>
            </a:r>
            <a:r>
              <a:rPr lang="en-US" dirty="0" err="1"/>
              <a:t>fährt</a:t>
            </a:r>
            <a:r>
              <a:rPr lang="en-US" dirty="0"/>
              <a:t>, </a:t>
            </a:r>
            <a:endParaRPr lang="de-DE"/>
          </a:p>
          <a:p>
            <a:r>
              <a:rPr lang="en-US" dirty="0"/>
              <a:t>e) an </a:t>
            </a:r>
            <a:r>
              <a:rPr lang="en-US" dirty="0" err="1"/>
              <a:t>unübersichtlichen</a:t>
            </a:r>
            <a:r>
              <a:rPr lang="en-US" dirty="0"/>
              <a:t> </a:t>
            </a:r>
            <a:r>
              <a:rPr lang="en-US" dirty="0" err="1"/>
              <a:t>Stellen</a:t>
            </a:r>
            <a:r>
              <a:rPr lang="en-US" dirty="0"/>
              <a:t> </a:t>
            </a:r>
            <a:r>
              <a:rPr lang="en-US" dirty="0" err="1"/>
              <a:t>nicht</a:t>
            </a:r>
            <a:r>
              <a:rPr lang="en-US" dirty="0"/>
              <a:t> die </a:t>
            </a:r>
            <a:r>
              <a:rPr lang="en-US" dirty="0" err="1"/>
              <a:t>rechte</a:t>
            </a:r>
            <a:r>
              <a:rPr lang="en-US" dirty="0"/>
              <a:t> </a:t>
            </a:r>
            <a:r>
              <a:rPr lang="en-US" dirty="0" err="1"/>
              <a:t>Seite</a:t>
            </a:r>
            <a:r>
              <a:rPr lang="en-US" dirty="0"/>
              <a:t> der </a:t>
            </a:r>
            <a:r>
              <a:rPr lang="en-US" dirty="0" err="1"/>
              <a:t>Fahrbahn</a:t>
            </a:r>
            <a:r>
              <a:rPr lang="en-US" dirty="0"/>
              <a:t> </a:t>
            </a:r>
            <a:r>
              <a:rPr lang="en-US" dirty="0" err="1"/>
              <a:t>einhält</a:t>
            </a:r>
            <a:r>
              <a:rPr lang="en-US" dirty="0"/>
              <a:t>, </a:t>
            </a:r>
            <a:endParaRPr lang="de-DE"/>
          </a:p>
          <a:p>
            <a:r>
              <a:rPr lang="en-US" dirty="0"/>
              <a:t>f) auf </a:t>
            </a:r>
            <a:r>
              <a:rPr lang="en-US" dirty="0" err="1"/>
              <a:t>Autobahnen</a:t>
            </a:r>
            <a:r>
              <a:rPr lang="en-US" dirty="0"/>
              <a:t> </a:t>
            </a:r>
            <a:r>
              <a:rPr lang="en-US" dirty="0" err="1"/>
              <a:t>oder</a:t>
            </a:r>
            <a:r>
              <a:rPr lang="en-US" dirty="0"/>
              <a:t> </a:t>
            </a:r>
            <a:r>
              <a:rPr lang="en-US" dirty="0" err="1"/>
              <a:t>Kraftfahrstraßen</a:t>
            </a:r>
            <a:r>
              <a:rPr lang="en-US" dirty="0"/>
              <a:t> </a:t>
            </a:r>
            <a:r>
              <a:rPr lang="en-US" dirty="0" err="1"/>
              <a:t>wendet</a:t>
            </a:r>
            <a:r>
              <a:rPr lang="en-US" dirty="0"/>
              <a:t>, </a:t>
            </a:r>
            <a:r>
              <a:rPr lang="en-US" dirty="0" err="1"/>
              <a:t>rückwärts</a:t>
            </a:r>
            <a:r>
              <a:rPr lang="en-US" dirty="0"/>
              <a:t> </a:t>
            </a:r>
            <a:r>
              <a:rPr lang="en-US" dirty="0" err="1"/>
              <a:t>oder</a:t>
            </a:r>
            <a:r>
              <a:rPr lang="en-US" dirty="0"/>
              <a:t> </a:t>
            </a:r>
            <a:r>
              <a:rPr lang="en-US" dirty="0" err="1"/>
              <a:t>entgegen</a:t>
            </a:r>
            <a:r>
              <a:rPr lang="en-US" dirty="0"/>
              <a:t> der </a:t>
            </a:r>
            <a:r>
              <a:rPr lang="en-US" dirty="0" err="1"/>
              <a:t>Fahrtrichtung</a:t>
            </a:r>
            <a:r>
              <a:rPr lang="en-US" dirty="0"/>
              <a:t> </a:t>
            </a:r>
            <a:r>
              <a:rPr lang="en-US" dirty="0" err="1"/>
              <a:t>fährt</a:t>
            </a:r>
            <a:r>
              <a:rPr lang="en-US" dirty="0"/>
              <a:t> </a:t>
            </a:r>
            <a:r>
              <a:rPr lang="en-US" dirty="0" err="1"/>
              <a:t>oder</a:t>
            </a:r>
            <a:r>
              <a:rPr lang="en-US" dirty="0"/>
              <a:t> dies </a:t>
            </a:r>
            <a:r>
              <a:rPr lang="en-US" dirty="0" err="1"/>
              <a:t>versucht</a:t>
            </a:r>
            <a:r>
              <a:rPr lang="en-US" dirty="0"/>
              <a:t> </a:t>
            </a:r>
            <a:r>
              <a:rPr lang="en-US" dirty="0" err="1"/>
              <a:t>oder</a:t>
            </a:r>
            <a:r>
              <a:rPr lang="en-US" dirty="0"/>
              <a:t> </a:t>
            </a:r>
            <a:endParaRPr lang="de-DE"/>
          </a:p>
          <a:p>
            <a:r>
              <a:rPr lang="en-US" dirty="0"/>
              <a:t>g) </a:t>
            </a:r>
            <a:r>
              <a:rPr lang="en-US" dirty="0" err="1"/>
              <a:t>haltende</a:t>
            </a:r>
            <a:r>
              <a:rPr lang="en-US" dirty="0"/>
              <a:t> </a:t>
            </a:r>
            <a:r>
              <a:rPr lang="en-US" dirty="0" err="1"/>
              <a:t>oder</a:t>
            </a:r>
            <a:r>
              <a:rPr lang="en-US" dirty="0"/>
              <a:t> </a:t>
            </a:r>
            <a:r>
              <a:rPr lang="en-US" dirty="0" err="1"/>
              <a:t>liegengebliebene</a:t>
            </a:r>
            <a:r>
              <a:rPr lang="en-US" dirty="0"/>
              <a:t> </a:t>
            </a:r>
            <a:r>
              <a:rPr lang="en-US" dirty="0" err="1"/>
              <a:t>Fahrzeuge</a:t>
            </a:r>
            <a:r>
              <a:rPr lang="en-US" dirty="0"/>
              <a:t> </a:t>
            </a:r>
            <a:r>
              <a:rPr lang="en-US" dirty="0" err="1"/>
              <a:t>nicht</a:t>
            </a:r>
            <a:r>
              <a:rPr lang="en-US" dirty="0"/>
              <a:t> auf </a:t>
            </a:r>
            <a:r>
              <a:rPr lang="en-US" dirty="0" err="1"/>
              <a:t>ausreichende</a:t>
            </a:r>
            <a:r>
              <a:rPr lang="en-US" dirty="0"/>
              <a:t> </a:t>
            </a:r>
            <a:r>
              <a:rPr lang="en-US" dirty="0" err="1"/>
              <a:t>Entfernung</a:t>
            </a:r>
            <a:r>
              <a:rPr lang="en-US" dirty="0"/>
              <a:t> </a:t>
            </a:r>
            <a:r>
              <a:rPr lang="en-US" dirty="0" err="1"/>
              <a:t>kenntlich</a:t>
            </a:r>
            <a:r>
              <a:rPr lang="en-US" dirty="0"/>
              <a:t> </a:t>
            </a:r>
            <a:r>
              <a:rPr lang="en-US" dirty="0" err="1"/>
              <a:t>macht</a:t>
            </a:r>
            <a:r>
              <a:rPr lang="en-US" dirty="0"/>
              <a:t>, </a:t>
            </a:r>
            <a:r>
              <a:rPr lang="en-US" dirty="0" err="1"/>
              <a:t>obwohl</a:t>
            </a:r>
            <a:r>
              <a:rPr lang="en-US" dirty="0"/>
              <a:t> das </a:t>
            </a:r>
            <a:r>
              <a:rPr lang="en-US" dirty="0" err="1"/>
              <a:t>zur</a:t>
            </a:r>
            <a:r>
              <a:rPr lang="en-US" dirty="0"/>
              <a:t> </a:t>
            </a:r>
            <a:r>
              <a:rPr lang="en-US" dirty="0" err="1"/>
              <a:t>Sicherung</a:t>
            </a:r>
            <a:r>
              <a:rPr lang="en-US" dirty="0"/>
              <a:t> des Verkehrs </a:t>
            </a:r>
            <a:r>
              <a:rPr lang="en-US" dirty="0" err="1"/>
              <a:t>erforderlich</a:t>
            </a:r>
            <a:r>
              <a:rPr lang="en-US" dirty="0"/>
              <a:t> </a:t>
            </a:r>
            <a:r>
              <a:rPr lang="en-US" dirty="0" err="1"/>
              <a:t>ist</a:t>
            </a:r>
            <a:r>
              <a:rPr lang="en-US" dirty="0"/>
              <a:t>,</a:t>
            </a:r>
            <a:endParaRPr lang="de-DE" dirty="0"/>
          </a:p>
          <a:p>
            <a:endParaRPr lang="en-US" dirty="0"/>
          </a:p>
          <a:p>
            <a:r>
              <a:rPr lang="en-US" dirty="0"/>
              <a:t> und </a:t>
            </a:r>
            <a:r>
              <a:rPr lang="en-US" dirty="0" err="1"/>
              <a:t>dadurch</a:t>
            </a:r>
            <a:r>
              <a:rPr lang="en-US" dirty="0"/>
              <a:t> Leib </a:t>
            </a:r>
            <a:r>
              <a:rPr lang="en-US" dirty="0" err="1"/>
              <a:t>oder</a:t>
            </a:r>
            <a:r>
              <a:rPr lang="en-US" dirty="0"/>
              <a:t> Leben </a:t>
            </a:r>
            <a:r>
              <a:rPr lang="en-US" dirty="0" err="1"/>
              <a:t>eines</a:t>
            </a:r>
            <a:r>
              <a:rPr lang="en-US" dirty="0"/>
              <a:t> </a:t>
            </a:r>
            <a:r>
              <a:rPr lang="en-US" dirty="0" err="1"/>
              <a:t>anderen</a:t>
            </a:r>
            <a:r>
              <a:rPr lang="en-US" dirty="0"/>
              <a:t> Menschen </a:t>
            </a:r>
            <a:r>
              <a:rPr lang="en-US" dirty="0" err="1"/>
              <a:t>oder</a:t>
            </a:r>
            <a:r>
              <a:rPr lang="en-US" dirty="0"/>
              <a:t> </a:t>
            </a:r>
            <a:r>
              <a:rPr lang="en-US" dirty="0" err="1"/>
              <a:t>fremde</a:t>
            </a:r>
            <a:r>
              <a:rPr lang="en-US" dirty="0"/>
              <a:t> Sachen von </a:t>
            </a:r>
            <a:r>
              <a:rPr lang="en-US" dirty="0" err="1"/>
              <a:t>bedeutendem</a:t>
            </a:r>
            <a:r>
              <a:rPr lang="en-US" dirty="0"/>
              <a:t> Wert </a:t>
            </a:r>
            <a:r>
              <a:rPr lang="en-US" dirty="0" err="1"/>
              <a:t>gefährdet</a:t>
            </a:r>
            <a:r>
              <a:rPr lang="en-US" dirty="0"/>
              <a:t>, </a:t>
            </a:r>
            <a:r>
              <a:rPr lang="en-US" dirty="0" err="1"/>
              <a:t>wird</a:t>
            </a:r>
            <a:r>
              <a:rPr lang="en-US" dirty="0"/>
              <a:t> </a:t>
            </a:r>
            <a:r>
              <a:rPr lang="en-US" dirty="0" err="1"/>
              <a:t>mit</a:t>
            </a:r>
            <a:r>
              <a:rPr lang="en-US" dirty="0"/>
              <a:t> </a:t>
            </a:r>
            <a:r>
              <a:rPr lang="en-US" dirty="0" err="1"/>
              <a:t>Freiheitsstrafe</a:t>
            </a:r>
            <a:r>
              <a:rPr lang="en-US" dirty="0"/>
              <a:t> bis </a:t>
            </a:r>
            <a:r>
              <a:rPr lang="en-US" dirty="0" err="1"/>
              <a:t>zu</a:t>
            </a:r>
            <a:r>
              <a:rPr lang="en-US" dirty="0"/>
              <a:t> </a:t>
            </a:r>
            <a:r>
              <a:rPr lang="en-US" dirty="0" err="1"/>
              <a:t>fünf</a:t>
            </a:r>
            <a:r>
              <a:rPr lang="en-US" dirty="0"/>
              <a:t> Jahren </a:t>
            </a:r>
            <a:r>
              <a:rPr lang="en-US" dirty="0" err="1"/>
              <a:t>oder</a:t>
            </a:r>
            <a:r>
              <a:rPr lang="en-US" dirty="0"/>
              <a:t> </a:t>
            </a:r>
            <a:r>
              <a:rPr lang="en-US" dirty="0" err="1"/>
              <a:t>mit</a:t>
            </a:r>
            <a:r>
              <a:rPr lang="en-US" dirty="0"/>
              <a:t> </a:t>
            </a:r>
            <a:r>
              <a:rPr lang="en-US" dirty="0" err="1"/>
              <a:t>Geldstrafe</a:t>
            </a:r>
            <a:r>
              <a:rPr lang="en-US" dirty="0"/>
              <a:t> </a:t>
            </a:r>
            <a:r>
              <a:rPr lang="en-US" dirty="0" err="1"/>
              <a:t>bestraft</a:t>
            </a:r>
            <a:r>
              <a:rPr lang="en-US" dirty="0"/>
              <a:t>. </a:t>
            </a:r>
            <a:endParaRPr lang="de-DE"/>
          </a:p>
          <a:p>
            <a:r>
              <a:rPr lang="en-US" dirty="0"/>
              <a:t>(2) In den </a:t>
            </a:r>
            <a:r>
              <a:rPr lang="en-US" dirty="0" err="1"/>
              <a:t>Fällen</a:t>
            </a:r>
            <a:r>
              <a:rPr lang="en-US" dirty="0"/>
              <a:t> des </a:t>
            </a:r>
            <a:r>
              <a:rPr lang="en-US" dirty="0" err="1"/>
              <a:t>Absatzes</a:t>
            </a:r>
            <a:r>
              <a:rPr lang="en-US" dirty="0"/>
              <a:t> 1 Nr. 1 </a:t>
            </a:r>
            <a:r>
              <a:rPr lang="en-US" dirty="0" err="1"/>
              <a:t>ist</a:t>
            </a:r>
            <a:r>
              <a:rPr lang="en-US" dirty="0"/>
              <a:t> der </a:t>
            </a:r>
            <a:r>
              <a:rPr lang="en-US" dirty="0" err="1"/>
              <a:t>Versuch</a:t>
            </a:r>
            <a:r>
              <a:rPr lang="en-US" dirty="0"/>
              <a:t> </a:t>
            </a:r>
            <a:r>
              <a:rPr lang="en-US" dirty="0" err="1"/>
              <a:t>strafbar</a:t>
            </a:r>
            <a:r>
              <a:rPr lang="en-US" dirty="0"/>
              <a:t>. </a:t>
            </a:r>
            <a:endParaRPr lang="de-DE"/>
          </a:p>
          <a:p>
            <a:r>
              <a:rPr lang="en-US" dirty="0"/>
              <a:t>(3) </a:t>
            </a:r>
            <a:r>
              <a:rPr lang="en-US" dirty="0" err="1"/>
              <a:t>Wer</a:t>
            </a:r>
            <a:r>
              <a:rPr lang="en-US" dirty="0"/>
              <a:t> in den </a:t>
            </a:r>
            <a:r>
              <a:rPr lang="en-US" dirty="0" err="1"/>
              <a:t>Fällen</a:t>
            </a:r>
            <a:r>
              <a:rPr lang="en-US" dirty="0"/>
              <a:t> des </a:t>
            </a:r>
            <a:r>
              <a:rPr lang="en-US" dirty="0" err="1"/>
              <a:t>Absatzes</a:t>
            </a:r>
            <a:r>
              <a:rPr lang="en-US" dirty="0"/>
              <a:t> 1 </a:t>
            </a:r>
            <a:endParaRPr lang="de-DE"/>
          </a:p>
          <a:p>
            <a:r>
              <a:rPr lang="en-US" dirty="0"/>
              <a:t>1. die </a:t>
            </a:r>
            <a:r>
              <a:rPr lang="en-US" dirty="0" err="1"/>
              <a:t>Gefahr</a:t>
            </a:r>
            <a:r>
              <a:rPr lang="en-US" dirty="0"/>
              <a:t> </a:t>
            </a:r>
            <a:r>
              <a:rPr lang="en-US" dirty="0" err="1"/>
              <a:t>fahrlässig</a:t>
            </a:r>
            <a:r>
              <a:rPr lang="en-US" dirty="0"/>
              <a:t> </a:t>
            </a:r>
            <a:r>
              <a:rPr lang="en-US" dirty="0" err="1"/>
              <a:t>verursacht</a:t>
            </a:r>
            <a:r>
              <a:rPr lang="en-US" dirty="0"/>
              <a:t> </a:t>
            </a:r>
            <a:r>
              <a:rPr lang="en-US" dirty="0" err="1"/>
              <a:t>oder</a:t>
            </a:r>
            <a:r>
              <a:rPr lang="en-US" dirty="0"/>
              <a:t> </a:t>
            </a:r>
            <a:endParaRPr lang="de-DE"/>
          </a:p>
          <a:p>
            <a:r>
              <a:rPr lang="en-US" dirty="0"/>
              <a:t>2. </a:t>
            </a:r>
            <a:r>
              <a:rPr lang="en-US" dirty="0" err="1"/>
              <a:t>fahrlässig</a:t>
            </a:r>
            <a:r>
              <a:rPr lang="en-US" dirty="0"/>
              <a:t> </a:t>
            </a:r>
            <a:r>
              <a:rPr lang="en-US" dirty="0" err="1"/>
              <a:t>handelt</a:t>
            </a:r>
            <a:r>
              <a:rPr lang="en-US" dirty="0"/>
              <a:t> und die </a:t>
            </a:r>
            <a:r>
              <a:rPr lang="en-US" dirty="0" err="1"/>
              <a:t>Gefahr</a:t>
            </a:r>
            <a:r>
              <a:rPr lang="en-US" dirty="0"/>
              <a:t> </a:t>
            </a:r>
            <a:r>
              <a:rPr lang="en-US" dirty="0" err="1"/>
              <a:t>fahrlässig</a:t>
            </a:r>
            <a:r>
              <a:rPr lang="en-US" dirty="0"/>
              <a:t> </a:t>
            </a:r>
            <a:r>
              <a:rPr lang="en-US" dirty="0" err="1"/>
              <a:t>verursacht</a:t>
            </a:r>
            <a:r>
              <a:rPr lang="en-US" dirty="0"/>
              <a:t>, </a:t>
            </a:r>
            <a:endParaRPr lang="de-DE"/>
          </a:p>
          <a:p>
            <a:endParaRPr lang="en-US" dirty="0"/>
          </a:p>
          <a:p>
            <a:r>
              <a:rPr lang="en-US" dirty="0" err="1"/>
              <a:t>wird</a:t>
            </a:r>
            <a:r>
              <a:rPr lang="en-US" dirty="0"/>
              <a:t> </a:t>
            </a:r>
            <a:r>
              <a:rPr lang="en-US" dirty="0" err="1"/>
              <a:t>mit</a:t>
            </a:r>
            <a:r>
              <a:rPr lang="en-US" dirty="0"/>
              <a:t> </a:t>
            </a:r>
            <a:r>
              <a:rPr lang="en-US" dirty="0" err="1"/>
              <a:t>Freiheitsstrafe</a:t>
            </a:r>
            <a:r>
              <a:rPr lang="en-US" dirty="0"/>
              <a:t> bis </a:t>
            </a:r>
            <a:r>
              <a:rPr lang="en-US" dirty="0" err="1"/>
              <a:t>zu</a:t>
            </a:r>
            <a:r>
              <a:rPr lang="en-US" dirty="0"/>
              <a:t> </a:t>
            </a:r>
            <a:r>
              <a:rPr lang="en-US" dirty="0" err="1"/>
              <a:t>zwei</a:t>
            </a:r>
            <a:r>
              <a:rPr lang="en-US" dirty="0"/>
              <a:t> Jahren </a:t>
            </a:r>
            <a:r>
              <a:rPr lang="en-US" dirty="0" err="1"/>
              <a:t>oder</a:t>
            </a:r>
            <a:r>
              <a:rPr lang="en-US" dirty="0"/>
              <a:t> </a:t>
            </a:r>
            <a:r>
              <a:rPr lang="en-US" dirty="0" err="1"/>
              <a:t>mit</a:t>
            </a:r>
            <a:r>
              <a:rPr lang="en-US" dirty="0"/>
              <a:t> </a:t>
            </a:r>
            <a:r>
              <a:rPr lang="en-US" dirty="0" err="1"/>
              <a:t>Geldstrafe</a:t>
            </a:r>
            <a:r>
              <a:rPr lang="en-US" dirty="0"/>
              <a:t> </a:t>
            </a:r>
            <a:r>
              <a:rPr lang="en-US" dirty="0" err="1"/>
              <a:t>bestraft</a:t>
            </a:r>
            <a:r>
              <a:rPr lang="en-US" dirty="0"/>
              <a:t>. </a:t>
            </a:r>
            <a:endParaRPr lang="de-DE"/>
          </a:p>
        </p:txBody>
      </p:sp>
      <p:sp>
        <p:nvSpPr>
          <p:cNvPr id="4" name="Foliennummernplatzhalter 3"/>
          <p:cNvSpPr>
            <a:spLocks noGrp="1"/>
          </p:cNvSpPr>
          <p:nvPr>
            <p:ph type="sldNum" sz="quarter" idx="5"/>
          </p:nvPr>
        </p:nvSpPr>
        <p:spPr/>
        <p:txBody>
          <a:bodyPr/>
          <a:lstStyle/>
          <a:p>
            <a:fld id="{0AC9C0C7-B259-4EE5-A954-855681379DE8}" type="slidenum">
              <a:rPr lang="de-DE" smtClean="0"/>
              <a:t>14</a:t>
            </a:fld>
            <a:endParaRPr lang="de-DE"/>
          </a:p>
        </p:txBody>
      </p:sp>
    </p:spTree>
    <p:extLst>
      <p:ext uri="{BB962C8B-B14F-4D97-AF65-F5344CB8AC3E}">
        <p14:creationId xmlns:p14="http://schemas.microsoft.com/office/powerpoint/2010/main" val="315533040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5"/>
          </p:nvPr>
        </p:nvSpPr>
        <p:spPr/>
        <p:txBody>
          <a:bodyPr/>
          <a:lstStyle/>
          <a:p>
            <a:fld id="{0AC9C0C7-B259-4EE5-A954-855681379DE8}" type="slidenum">
              <a:rPr lang="de-DE" smtClean="0"/>
              <a:t>15</a:t>
            </a:fld>
            <a:endParaRPr lang="de-DE"/>
          </a:p>
        </p:txBody>
      </p:sp>
    </p:spTree>
    <p:extLst>
      <p:ext uri="{BB962C8B-B14F-4D97-AF65-F5344CB8AC3E}">
        <p14:creationId xmlns:p14="http://schemas.microsoft.com/office/powerpoint/2010/main" val="20251925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5"/>
          </p:nvPr>
        </p:nvSpPr>
        <p:spPr/>
        <p:txBody>
          <a:bodyPr/>
          <a:lstStyle/>
          <a:p>
            <a:fld id="{0AC9C0C7-B259-4EE5-A954-855681379DE8}" type="slidenum">
              <a:rPr lang="de-DE" smtClean="0"/>
              <a:t>23</a:t>
            </a:fld>
            <a:endParaRPr lang="de-DE"/>
          </a:p>
        </p:txBody>
      </p:sp>
    </p:spTree>
    <p:extLst>
      <p:ext uri="{BB962C8B-B14F-4D97-AF65-F5344CB8AC3E}">
        <p14:creationId xmlns:p14="http://schemas.microsoft.com/office/powerpoint/2010/main" val="23330717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5"/>
          </p:nvPr>
        </p:nvSpPr>
        <p:spPr/>
        <p:txBody>
          <a:bodyPr/>
          <a:lstStyle/>
          <a:p>
            <a:fld id="{0AC9C0C7-B259-4EE5-A954-855681379DE8}" type="slidenum">
              <a:rPr lang="de-DE" smtClean="0"/>
              <a:t>24</a:t>
            </a:fld>
            <a:endParaRPr lang="de-DE"/>
          </a:p>
        </p:txBody>
      </p:sp>
    </p:spTree>
    <p:extLst>
      <p:ext uri="{BB962C8B-B14F-4D97-AF65-F5344CB8AC3E}">
        <p14:creationId xmlns:p14="http://schemas.microsoft.com/office/powerpoint/2010/main" val="335276924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en-US" dirty="0"/>
              <a:t>Der </a:t>
            </a:r>
            <a:r>
              <a:rPr lang="en-US" dirty="0" err="1"/>
              <a:t>erforderliche</a:t>
            </a:r>
            <a:r>
              <a:rPr lang="en-US" dirty="0"/>
              <a:t> </a:t>
            </a:r>
            <a:r>
              <a:rPr lang="en-US" dirty="0" err="1"/>
              <a:t>Sicherheitsabstand</a:t>
            </a:r>
            <a:r>
              <a:rPr lang="en-US" dirty="0"/>
              <a:t> </a:t>
            </a:r>
            <a:r>
              <a:rPr lang="en-US" dirty="0" err="1"/>
              <a:t>lässt</a:t>
            </a:r>
            <a:r>
              <a:rPr lang="en-US" dirty="0"/>
              <a:t> </a:t>
            </a:r>
            <a:r>
              <a:rPr lang="en-US" dirty="0" err="1"/>
              <a:t>sich</a:t>
            </a:r>
            <a:r>
              <a:rPr lang="en-US" dirty="0"/>
              <a:t> </a:t>
            </a:r>
            <a:r>
              <a:rPr lang="en-US" dirty="0" err="1"/>
              <a:t>als</a:t>
            </a:r>
            <a:r>
              <a:rPr lang="en-US" dirty="0"/>
              <a:t> </a:t>
            </a:r>
            <a:r>
              <a:rPr lang="en-US" dirty="0" err="1"/>
              <a:t>physikalische</a:t>
            </a:r>
            <a:r>
              <a:rPr lang="en-US" dirty="0"/>
              <a:t> </a:t>
            </a:r>
            <a:r>
              <a:rPr lang="en-US" dirty="0" err="1"/>
              <a:t>Größe</a:t>
            </a:r>
            <a:r>
              <a:rPr lang="en-US" dirty="0"/>
              <a:t> </a:t>
            </a:r>
            <a:r>
              <a:rPr lang="en-US" dirty="0" err="1"/>
              <a:t>nicht</a:t>
            </a:r>
            <a:r>
              <a:rPr lang="en-US" dirty="0"/>
              <a:t> </a:t>
            </a:r>
            <a:r>
              <a:rPr lang="en-US" dirty="0" err="1"/>
              <a:t>durch</a:t>
            </a:r>
            <a:r>
              <a:rPr lang="en-US" dirty="0"/>
              <a:t> </a:t>
            </a:r>
            <a:r>
              <a:rPr lang="en-US" dirty="0" err="1"/>
              <a:t>Sonderrechte</a:t>
            </a:r>
            <a:r>
              <a:rPr lang="en-US" dirty="0"/>
              <a:t> „</a:t>
            </a:r>
            <a:r>
              <a:rPr lang="en-US" dirty="0" err="1"/>
              <a:t>ausschalten</a:t>
            </a:r>
            <a:r>
              <a:rPr lang="en-US" dirty="0"/>
              <a:t>". Ganz </a:t>
            </a:r>
            <a:r>
              <a:rPr lang="en-US" dirty="0" err="1"/>
              <a:t>im</a:t>
            </a:r>
            <a:r>
              <a:rPr lang="en-US" dirty="0"/>
              <a:t> </a:t>
            </a:r>
            <a:r>
              <a:rPr lang="en-US" dirty="0" err="1"/>
              <a:t>Gegenteil</a:t>
            </a:r>
            <a:r>
              <a:rPr lang="en-US" dirty="0"/>
              <a:t>: Für die </a:t>
            </a:r>
            <a:r>
              <a:rPr lang="en-US" dirty="0" err="1"/>
              <a:t>anderen</a:t>
            </a:r>
            <a:r>
              <a:rPr lang="en-US" dirty="0"/>
              <a:t> </a:t>
            </a:r>
            <a:r>
              <a:rPr lang="en-US" dirty="0" err="1"/>
              <a:t>Verkehrsteilnehmerinnen</a:t>
            </a:r>
            <a:r>
              <a:rPr lang="en-US" dirty="0"/>
              <a:t> und </a:t>
            </a:r>
            <a:r>
              <a:rPr lang="en-US" dirty="0" err="1"/>
              <a:t>Verkehrsteilnehmer</a:t>
            </a:r>
            <a:r>
              <a:rPr lang="en-US" dirty="0"/>
              <a:t> </a:t>
            </a:r>
            <a:r>
              <a:rPr lang="en-US" dirty="0" err="1"/>
              <a:t>stellt</a:t>
            </a:r>
            <a:r>
              <a:rPr lang="en-US" dirty="0"/>
              <a:t> das </a:t>
            </a:r>
            <a:r>
              <a:rPr lang="en-US" dirty="0" err="1"/>
              <a:t>sich</a:t>
            </a:r>
            <a:r>
              <a:rPr lang="en-US" dirty="0"/>
              <a:t> </a:t>
            </a:r>
            <a:r>
              <a:rPr lang="en-US" dirty="0" err="1"/>
              <a:t>mit</a:t>
            </a:r>
            <a:r>
              <a:rPr lang="en-US" dirty="0"/>
              <a:t> </a:t>
            </a:r>
            <a:r>
              <a:rPr lang="en-US" dirty="0" err="1"/>
              <a:t>Blaulicht</a:t>
            </a:r>
            <a:r>
              <a:rPr lang="en-US" dirty="0"/>
              <a:t> und </a:t>
            </a:r>
            <a:r>
              <a:rPr lang="en-US" dirty="0" err="1"/>
              <a:t>Einsatzhorn</a:t>
            </a:r>
            <a:r>
              <a:rPr lang="en-US" dirty="0"/>
              <a:t> </a:t>
            </a:r>
            <a:r>
              <a:rPr lang="en-US" dirty="0" err="1"/>
              <a:t>nähernde</a:t>
            </a:r>
            <a:r>
              <a:rPr lang="en-US" dirty="0"/>
              <a:t> </a:t>
            </a:r>
            <a:r>
              <a:rPr lang="en-US" dirty="0" err="1"/>
              <a:t>Fahrzeug</a:t>
            </a:r>
            <a:r>
              <a:rPr lang="en-US" dirty="0"/>
              <a:t> </a:t>
            </a:r>
            <a:r>
              <a:rPr lang="en-US" dirty="0" err="1"/>
              <a:t>eine</a:t>
            </a:r>
            <a:r>
              <a:rPr lang="en-US" dirty="0"/>
              <a:t> </a:t>
            </a:r>
            <a:r>
              <a:rPr lang="en-US" dirty="0" err="1"/>
              <a:t>besondere</a:t>
            </a:r>
            <a:r>
              <a:rPr lang="en-US" dirty="0"/>
              <a:t> </a:t>
            </a:r>
            <a:r>
              <a:rPr lang="en-US" dirty="0" err="1"/>
              <a:t>Stresssituation</a:t>
            </a:r>
            <a:r>
              <a:rPr lang="en-US" dirty="0"/>
              <a:t> </a:t>
            </a:r>
            <a:r>
              <a:rPr lang="en-US" dirty="0" err="1"/>
              <a:t>dar</a:t>
            </a:r>
            <a:r>
              <a:rPr lang="en-US" dirty="0"/>
              <a:t>. </a:t>
            </a:r>
            <a:r>
              <a:rPr lang="en-US" dirty="0" err="1"/>
              <a:t>Extremreaktionen</a:t>
            </a:r>
            <a:r>
              <a:rPr lang="en-US" dirty="0"/>
              <a:t> </a:t>
            </a:r>
            <a:r>
              <a:rPr lang="en-US" dirty="0" err="1"/>
              <a:t>wie</a:t>
            </a:r>
            <a:r>
              <a:rPr lang="en-US" dirty="0"/>
              <a:t> </a:t>
            </a:r>
            <a:r>
              <a:rPr lang="en-US" dirty="0" err="1"/>
              <a:t>eine</a:t>
            </a:r>
            <a:r>
              <a:rPr lang="en-US" dirty="0"/>
              <a:t> </a:t>
            </a:r>
            <a:r>
              <a:rPr lang="en-US" dirty="0" err="1"/>
              <a:t>plötzliche</a:t>
            </a:r>
            <a:r>
              <a:rPr lang="en-US" dirty="0"/>
              <a:t> </a:t>
            </a:r>
            <a:r>
              <a:rPr lang="en-US" dirty="0" err="1"/>
              <a:t>Vollbremsung</a:t>
            </a:r>
            <a:r>
              <a:rPr lang="en-US" dirty="0"/>
              <a:t> </a:t>
            </a:r>
            <a:r>
              <a:rPr lang="en-US" dirty="0" err="1"/>
              <a:t>gehören</a:t>
            </a:r>
            <a:r>
              <a:rPr lang="en-US" dirty="0"/>
              <a:t> </a:t>
            </a:r>
            <a:r>
              <a:rPr lang="en-US" dirty="0" err="1"/>
              <a:t>zur</a:t>
            </a:r>
            <a:r>
              <a:rPr lang="en-US" dirty="0"/>
              <a:t> </a:t>
            </a:r>
            <a:r>
              <a:rPr lang="en-US" dirty="0" err="1"/>
              <a:t>Tagesordnung</a:t>
            </a:r>
            <a:r>
              <a:rPr lang="en-US" dirty="0"/>
              <a:t>. Der </a:t>
            </a:r>
            <a:r>
              <a:rPr lang="en-US" dirty="0" err="1"/>
              <a:t>fehlende</a:t>
            </a:r>
            <a:r>
              <a:rPr lang="en-US" dirty="0"/>
              <a:t> </a:t>
            </a:r>
            <a:r>
              <a:rPr lang="en-US" dirty="0" err="1"/>
              <a:t>Abstand</a:t>
            </a:r>
            <a:r>
              <a:rPr lang="en-US" dirty="0"/>
              <a:t> </a:t>
            </a:r>
            <a:r>
              <a:rPr lang="en-US" dirty="0" err="1"/>
              <a:t>ist</a:t>
            </a:r>
            <a:r>
              <a:rPr lang="en-US" dirty="0"/>
              <a:t> </a:t>
            </a:r>
            <a:r>
              <a:rPr lang="en-US" dirty="0" err="1"/>
              <a:t>oftmals</a:t>
            </a:r>
            <a:r>
              <a:rPr lang="en-US" dirty="0"/>
              <a:t> der Grund für </a:t>
            </a:r>
            <a:r>
              <a:rPr lang="en-US" dirty="0" err="1"/>
              <a:t>ein</a:t>
            </a:r>
            <a:r>
              <a:rPr lang="en-US" dirty="0"/>
              <a:t> </a:t>
            </a:r>
            <a:r>
              <a:rPr lang="en-US" dirty="0" err="1"/>
              <a:t>vorzeitiges</a:t>
            </a:r>
            <a:r>
              <a:rPr lang="en-US" dirty="0"/>
              <a:t> Ende der </a:t>
            </a:r>
            <a:r>
              <a:rPr lang="en-US" dirty="0" err="1"/>
              <a:t>Einsatzfahrt</a:t>
            </a:r>
            <a:r>
              <a:rPr lang="en-US" dirty="0"/>
              <a:t>. </a:t>
            </a:r>
            <a:endParaRPr lang="de-DE"/>
          </a:p>
          <a:p>
            <a:endParaRPr lang="en-US" dirty="0"/>
          </a:p>
          <a:p>
            <a:r>
              <a:rPr lang="en-US" dirty="0"/>
              <a:t>Durch den </a:t>
            </a:r>
            <a:r>
              <a:rPr lang="en-US" dirty="0" err="1"/>
              <a:t>Einsatz</a:t>
            </a:r>
            <a:r>
              <a:rPr lang="en-US" dirty="0"/>
              <a:t> von </a:t>
            </a:r>
            <a:r>
              <a:rPr lang="en-US" dirty="0" err="1"/>
              <a:t>Blaulicht</a:t>
            </a:r>
            <a:r>
              <a:rPr lang="en-US" dirty="0"/>
              <a:t> und </a:t>
            </a:r>
            <a:r>
              <a:rPr lang="en-US" dirty="0" err="1"/>
              <a:t>Einsatzhorn</a:t>
            </a:r>
            <a:r>
              <a:rPr lang="en-US" dirty="0"/>
              <a:t> </a:t>
            </a:r>
            <a:r>
              <a:rPr lang="en-US" dirty="0" err="1"/>
              <a:t>müssen</a:t>
            </a:r>
            <a:r>
              <a:rPr lang="en-US" dirty="0"/>
              <a:t> die </a:t>
            </a:r>
            <a:r>
              <a:rPr lang="en-US" dirty="0" err="1"/>
              <a:t>Anderen</a:t>
            </a:r>
            <a:r>
              <a:rPr lang="en-US" dirty="0"/>
              <a:t> </a:t>
            </a:r>
            <a:r>
              <a:rPr lang="en-US" dirty="0" err="1"/>
              <a:t>freie</a:t>
            </a:r>
            <a:r>
              <a:rPr lang="en-US" dirty="0"/>
              <a:t> Bahn </a:t>
            </a:r>
            <a:r>
              <a:rPr lang="en-US" dirty="0" err="1"/>
              <a:t>schaffen</a:t>
            </a:r>
            <a:r>
              <a:rPr lang="en-US" dirty="0"/>
              <a:t>. Dazu </a:t>
            </a:r>
            <a:r>
              <a:rPr lang="en-US" dirty="0" err="1"/>
              <a:t>müssen</a:t>
            </a:r>
            <a:r>
              <a:rPr lang="en-US" dirty="0"/>
              <a:t> Sie </a:t>
            </a:r>
            <a:r>
              <a:rPr lang="en-US" dirty="0" err="1"/>
              <a:t>aber</a:t>
            </a:r>
            <a:r>
              <a:rPr lang="en-US" dirty="0"/>
              <a:t> </a:t>
            </a:r>
            <a:r>
              <a:rPr lang="en-US" dirty="0" err="1"/>
              <a:t>wissen</a:t>
            </a:r>
            <a:r>
              <a:rPr lang="en-US" dirty="0"/>
              <a:t>, </a:t>
            </a:r>
            <a:r>
              <a:rPr lang="en-US" dirty="0" err="1"/>
              <a:t>welche</a:t>
            </a:r>
            <a:r>
              <a:rPr lang="en-US" dirty="0"/>
              <a:t> Bahn </a:t>
            </a:r>
            <a:r>
              <a:rPr lang="en-US" dirty="0" err="1"/>
              <a:t>frei</a:t>
            </a:r>
            <a:r>
              <a:rPr lang="en-US" dirty="0"/>
              <a:t> </a:t>
            </a:r>
            <a:r>
              <a:rPr lang="en-US" dirty="0" err="1"/>
              <a:t>gemacht</a:t>
            </a:r>
            <a:r>
              <a:rPr lang="en-US" dirty="0"/>
              <a:t> </a:t>
            </a:r>
            <a:r>
              <a:rPr lang="en-US" dirty="0" err="1"/>
              <a:t>werden</a:t>
            </a:r>
            <a:r>
              <a:rPr lang="en-US" dirty="0"/>
              <a:t> </a:t>
            </a:r>
            <a:r>
              <a:rPr lang="en-US" dirty="0" err="1"/>
              <a:t>soll</a:t>
            </a:r>
            <a:r>
              <a:rPr lang="en-US" dirty="0"/>
              <a:t>. Dies </a:t>
            </a:r>
            <a:r>
              <a:rPr lang="en-US" dirty="0" err="1"/>
              <a:t>setzt</a:t>
            </a:r>
            <a:r>
              <a:rPr lang="en-US" dirty="0"/>
              <a:t> </a:t>
            </a:r>
            <a:r>
              <a:rPr lang="en-US" dirty="0" err="1"/>
              <a:t>ein</a:t>
            </a:r>
            <a:r>
              <a:rPr lang="en-US" dirty="0"/>
              <a:t> </a:t>
            </a:r>
            <a:r>
              <a:rPr lang="en-US" dirty="0" err="1"/>
              <a:t>gleichmäßiges</a:t>
            </a:r>
            <a:r>
              <a:rPr lang="en-US" dirty="0"/>
              <a:t> Fahren </a:t>
            </a:r>
            <a:r>
              <a:rPr lang="en-US" dirty="0" err="1"/>
              <a:t>mit</a:t>
            </a:r>
            <a:r>
              <a:rPr lang="en-US" dirty="0"/>
              <a:t> </a:t>
            </a:r>
            <a:r>
              <a:rPr lang="en-US" dirty="0" err="1"/>
              <a:t>eindeutiger</a:t>
            </a:r>
            <a:r>
              <a:rPr lang="en-US" dirty="0"/>
              <a:t> </a:t>
            </a:r>
            <a:r>
              <a:rPr lang="en-US" dirty="0" err="1"/>
              <a:t>Signalgabe</a:t>
            </a:r>
            <a:r>
              <a:rPr lang="en-US" dirty="0"/>
              <a:t> (Blinken, </a:t>
            </a:r>
            <a:r>
              <a:rPr lang="en-US" dirty="0" err="1"/>
              <a:t>Verwenden</a:t>
            </a:r>
            <a:r>
              <a:rPr lang="en-US" dirty="0"/>
              <a:t> des </a:t>
            </a:r>
            <a:r>
              <a:rPr lang="en-US" dirty="0" err="1"/>
              <a:t>richtigen</a:t>
            </a:r>
            <a:r>
              <a:rPr lang="en-US" dirty="0"/>
              <a:t> </a:t>
            </a:r>
            <a:r>
              <a:rPr lang="en-US" dirty="0" err="1"/>
              <a:t>Fahrstreifens</a:t>
            </a:r>
            <a:r>
              <a:rPr lang="en-US" dirty="0"/>
              <a:t>, ...) </a:t>
            </a:r>
            <a:r>
              <a:rPr lang="en-US" dirty="0" err="1"/>
              <a:t>voraus</a:t>
            </a:r>
            <a:r>
              <a:rPr lang="en-US" dirty="0"/>
              <a:t>. In den </a:t>
            </a:r>
            <a:r>
              <a:rPr lang="en-US" dirty="0" err="1"/>
              <a:t>meisten</a:t>
            </a:r>
            <a:r>
              <a:rPr lang="en-US" dirty="0"/>
              <a:t> </a:t>
            </a:r>
            <a:r>
              <a:rPr lang="en-US" dirty="0" err="1"/>
              <a:t>Fällen</a:t>
            </a:r>
            <a:r>
              <a:rPr lang="en-US" dirty="0"/>
              <a:t> </a:t>
            </a:r>
            <a:r>
              <a:rPr lang="en-US" dirty="0" err="1"/>
              <a:t>sind</a:t>
            </a:r>
            <a:r>
              <a:rPr lang="en-US" dirty="0"/>
              <a:t> die </a:t>
            </a:r>
            <a:r>
              <a:rPr lang="en-US" dirty="0" err="1"/>
              <a:t>nicht</a:t>
            </a:r>
            <a:r>
              <a:rPr lang="en-US" dirty="0"/>
              <a:t> </a:t>
            </a:r>
            <a:r>
              <a:rPr lang="en-US" dirty="0" err="1"/>
              <a:t>nachvollziehbaren</a:t>
            </a:r>
            <a:r>
              <a:rPr lang="en-US" dirty="0"/>
              <a:t> </a:t>
            </a:r>
            <a:r>
              <a:rPr lang="en-US" dirty="0" err="1"/>
              <a:t>Reaktionen</a:t>
            </a:r>
            <a:r>
              <a:rPr lang="en-US" dirty="0"/>
              <a:t> </a:t>
            </a:r>
            <a:r>
              <a:rPr lang="en-US" dirty="0" err="1"/>
              <a:t>eine</a:t>
            </a:r>
            <a:r>
              <a:rPr lang="en-US" dirty="0"/>
              <a:t> </a:t>
            </a:r>
            <a:r>
              <a:rPr lang="en-US" dirty="0" err="1"/>
              <a:t>Reaktion</a:t>
            </a:r>
            <a:r>
              <a:rPr lang="en-US" dirty="0"/>
              <a:t> auf </a:t>
            </a:r>
            <a:r>
              <a:rPr lang="en-US" dirty="0" err="1"/>
              <a:t>falsche</a:t>
            </a:r>
            <a:r>
              <a:rPr lang="en-US" dirty="0"/>
              <a:t> </a:t>
            </a:r>
            <a:r>
              <a:rPr lang="en-US" dirty="0" err="1"/>
              <a:t>Signale</a:t>
            </a:r>
            <a:r>
              <a:rPr lang="en-US" dirty="0"/>
              <a:t> der </a:t>
            </a:r>
            <a:r>
              <a:rPr lang="en-US" dirty="0" err="1"/>
              <a:t>Einsatzfahrerin</a:t>
            </a:r>
            <a:r>
              <a:rPr lang="en-US" dirty="0"/>
              <a:t> </a:t>
            </a:r>
            <a:r>
              <a:rPr lang="en-US" dirty="0" err="1"/>
              <a:t>bzw</a:t>
            </a:r>
            <a:r>
              <a:rPr lang="en-US" dirty="0"/>
              <a:t>. des </a:t>
            </a:r>
            <a:r>
              <a:rPr lang="en-US" dirty="0" err="1"/>
              <a:t>Einsatzfahrer</a:t>
            </a:r>
            <a:r>
              <a:rPr lang="en-US" dirty="0"/>
              <a:t>. </a:t>
            </a:r>
            <a:endParaRPr lang="de-DE" dirty="0"/>
          </a:p>
        </p:txBody>
      </p:sp>
      <p:sp>
        <p:nvSpPr>
          <p:cNvPr id="4" name="Foliennummernplatzhalter 3"/>
          <p:cNvSpPr>
            <a:spLocks noGrp="1"/>
          </p:cNvSpPr>
          <p:nvPr>
            <p:ph type="sldNum" sz="quarter" idx="5"/>
          </p:nvPr>
        </p:nvSpPr>
        <p:spPr/>
        <p:txBody>
          <a:bodyPr/>
          <a:lstStyle/>
          <a:p>
            <a:fld id="{0AC9C0C7-B259-4EE5-A954-855681379DE8}" type="slidenum">
              <a:rPr lang="de-DE" smtClean="0"/>
              <a:t>25</a:t>
            </a:fld>
            <a:endParaRPr lang="de-DE"/>
          </a:p>
        </p:txBody>
      </p:sp>
    </p:spTree>
    <p:extLst>
      <p:ext uri="{BB962C8B-B14F-4D97-AF65-F5344CB8AC3E}">
        <p14:creationId xmlns:p14="http://schemas.microsoft.com/office/powerpoint/2010/main" val="18692791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elfolie">
    <p:spTree>
      <p:nvGrpSpPr>
        <p:cNvPr id="1" name=""/>
        <p:cNvGrpSpPr/>
        <p:nvPr/>
      </p:nvGrpSpPr>
      <p:grpSpPr>
        <a:xfrm>
          <a:off x="0" y="0"/>
          <a:ext cx="0" cy="0"/>
          <a:chOff x="0" y="0"/>
          <a:chExt cx="0" cy="0"/>
        </a:xfrm>
      </p:grpSpPr>
      <p:sp>
        <p:nvSpPr>
          <p:cNvPr id="7" name="Rechteck 6">
            <a:extLst>
              <a:ext uri="{FF2B5EF4-FFF2-40B4-BE49-F238E27FC236}">
                <a16:creationId xmlns:a16="http://schemas.microsoft.com/office/drawing/2014/main" id="{23982DE0-8975-418D-9119-263D85A74777}"/>
              </a:ext>
            </a:extLst>
          </p:cNvPr>
          <p:cNvSpPr/>
          <p:nvPr userDrawn="1"/>
        </p:nvSpPr>
        <p:spPr>
          <a:xfrm>
            <a:off x="5904000" y="0"/>
            <a:ext cx="3240000" cy="6858000"/>
          </a:xfrm>
          <a:prstGeom prst="rect">
            <a:avLst/>
          </a:prstGeom>
          <a:solidFill>
            <a:srgbClr val="C0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DE"/>
          </a:p>
        </p:txBody>
      </p:sp>
      <p:sp>
        <p:nvSpPr>
          <p:cNvPr id="2" name="Titel 1">
            <a:extLst>
              <a:ext uri="{FF2B5EF4-FFF2-40B4-BE49-F238E27FC236}">
                <a16:creationId xmlns:a16="http://schemas.microsoft.com/office/drawing/2014/main" id="{05292F75-DCDB-47F7-80C3-437E7DE61946}"/>
              </a:ext>
            </a:extLst>
          </p:cNvPr>
          <p:cNvSpPr>
            <a:spLocks noGrp="1"/>
          </p:cNvSpPr>
          <p:nvPr>
            <p:ph type="ctrTitle"/>
          </p:nvPr>
        </p:nvSpPr>
        <p:spPr>
          <a:xfrm>
            <a:off x="180000" y="3282948"/>
            <a:ext cx="5544000" cy="1944000"/>
          </a:xfrm>
        </p:spPr>
        <p:txBody>
          <a:bodyPr anchor="b">
            <a:normAutofit/>
          </a:bodyPr>
          <a:lstStyle>
            <a:lvl1pPr algn="ctr">
              <a:defRPr sz="4400"/>
            </a:lvl1pPr>
          </a:lstStyle>
          <a:p>
            <a:r>
              <a:rPr lang="de-DE"/>
              <a:t>Mastertitelformat bearbeiten</a:t>
            </a:r>
          </a:p>
        </p:txBody>
      </p:sp>
      <p:sp>
        <p:nvSpPr>
          <p:cNvPr id="3" name="Untertitel 2">
            <a:extLst>
              <a:ext uri="{FF2B5EF4-FFF2-40B4-BE49-F238E27FC236}">
                <a16:creationId xmlns:a16="http://schemas.microsoft.com/office/drawing/2014/main" id="{AC67442D-04ED-4A39-B476-817D00E237AE}"/>
              </a:ext>
            </a:extLst>
          </p:cNvPr>
          <p:cNvSpPr>
            <a:spLocks noGrp="1"/>
          </p:cNvSpPr>
          <p:nvPr>
            <p:ph type="subTitle" idx="1"/>
          </p:nvPr>
        </p:nvSpPr>
        <p:spPr>
          <a:xfrm>
            <a:off x="180000" y="5418106"/>
            <a:ext cx="5544000" cy="1080000"/>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Master-Untertitelformat bearbeiten</a:t>
            </a:r>
            <a:endParaRPr lang="de-DE" dirty="0"/>
          </a:p>
        </p:txBody>
      </p:sp>
      <p:pic>
        <p:nvPicPr>
          <p:cNvPr id="8" name="Picture 2" descr="http://upload.wikimedia.org/wikipedia/commons/thumb/9/99/Wappen_Landkreis_Schweinfurt.svg/508px-Wappen_Landkreis_Schweinfurt.svg.png">
            <a:extLst>
              <a:ext uri="{FF2B5EF4-FFF2-40B4-BE49-F238E27FC236}">
                <a16:creationId xmlns:a16="http://schemas.microsoft.com/office/drawing/2014/main" id="{B6038895-91A1-41FE-B62D-1151940BF5D2}"/>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333316" y="97624"/>
            <a:ext cx="749300" cy="979301"/>
          </a:xfrm>
          <a:prstGeom prst="rect">
            <a:avLst/>
          </a:prstGeom>
          <a:noFill/>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9" name="Textfeld 8">
            <a:extLst>
              <a:ext uri="{FF2B5EF4-FFF2-40B4-BE49-F238E27FC236}">
                <a16:creationId xmlns:a16="http://schemas.microsoft.com/office/drawing/2014/main" id="{7ADCB22E-837A-4206-ABBB-BA61E40DFAD9}"/>
              </a:ext>
            </a:extLst>
          </p:cNvPr>
          <p:cNvSpPr txBox="1"/>
          <p:nvPr userDrawn="1"/>
        </p:nvSpPr>
        <p:spPr>
          <a:xfrm>
            <a:off x="5923856" y="233331"/>
            <a:ext cx="2389244" cy="707886"/>
          </a:xfrm>
          <a:prstGeom prst="rect">
            <a:avLst/>
          </a:prstGeom>
          <a:noFill/>
        </p:spPr>
        <p:txBody>
          <a:bodyPr wrap="none" rtlCol="0">
            <a:spAutoFit/>
          </a:bodyPr>
          <a:lstStyle/>
          <a:p>
            <a:pPr algn="r"/>
            <a:r>
              <a:rPr lang="de-DE" sz="2000" dirty="0">
                <a:solidFill>
                  <a:schemeClr val="bg1"/>
                </a:solidFill>
              </a:rPr>
              <a:t>Kreisbrandinspektion</a:t>
            </a:r>
          </a:p>
          <a:p>
            <a:pPr algn="r"/>
            <a:r>
              <a:rPr lang="de-DE" sz="2000" dirty="0">
                <a:solidFill>
                  <a:schemeClr val="bg1"/>
                </a:solidFill>
              </a:rPr>
              <a:t>Schweinfurt</a:t>
            </a:r>
          </a:p>
        </p:txBody>
      </p:sp>
      <p:cxnSp>
        <p:nvCxnSpPr>
          <p:cNvPr id="10" name="Gerade Verbindung 12">
            <a:extLst>
              <a:ext uri="{FF2B5EF4-FFF2-40B4-BE49-F238E27FC236}">
                <a16:creationId xmlns:a16="http://schemas.microsoft.com/office/drawing/2014/main" id="{788C8EA6-422C-4C33-A851-3F2C0A30D733}"/>
              </a:ext>
            </a:extLst>
          </p:cNvPr>
          <p:cNvCxnSpPr/>
          <p:nvPr userDrawn="1"/>
        </p:nvCxnSpPr>
        <p:spPr>
          <a:xfrm>
            <a:off x="180000" y="5328000"/>
            <a:ext cx="5544000" cy="0"/>
          </a:xfrm>
          <a:prstGeom prst="line">
            <a:avLst/>
          </a:prstGeom>
          <a:ln w="38100">
            <a:solidFill>
              <a:schemeClr val="tx1"/>
            </a:solidFill>
          </a:ln>
        </p:spPr>
        <p:style>
          <a:lnRef idx="2">
            <a:schemeClr val="accent1"/>
          </a:lnRef>
          <a:fillRef idx="0">
            <a:schemeClr val="accent1"/>
          </a:fillRef>
          <a:effectRef idx="1">
            <a:schemeClr val="accent1"/>
          </a:effectRef>
          <a:fontRef idx="minor">
            <a:schemeClr val="tx1"/>
          </a:fontRef>
        </p:style>
      </p:cxnSp>
      <p:sp>
        <p:nvSpPr>
          <p:cNvPr id="11" name="Textplatzhalter 8">
            <a:extLst>
              <a:ext uri="{FF2B5EF4-FFF2-40B4-BE49-F238E27FC236}">
                <a16:creationId xmlns:a16="http://schemas.microsoft.com/office/drawing/2014/main" id="{8B411CD6-46E4-48EA-A064-9B0B1A823E59}"/>
              </a:ext>
            </a:extLst>
          </p:cNvPr>
          <p:cNvSpPr>
            <a:spLocks noGrp="1"/>
          </p:cNvSpPr>
          <p:nvPr>
            <p:ph type="body" sz="quarter" idx="11"/>
          </p:nvPr>
        </p:nvSpPr>
        <p:spPr>
          <a:xfrm>
            <a:off x="180001" y="2794900"/>
            <a:ext cx="5543999" cy="377378"/>
          </a:xfrm>
        </p:spPr>
        <p:txBody>
          <a:bodyPr>
            <a:normAutofit/>
          </a:bodyPr>
          <a:lstStyle>
            <a:lvl1pPr marL="0" indent="0" algn="ctr">
              <a:buNone/>
              <a:defRPr sz="2000" i="1"/>
            </a:lvl1pPr>
          </a:lstStyle>
          <a:p>
            <a:pPr lvl="0"/>
            <a:r>
              <a:rPr lang="de-DE"/>
              <a:t>Mastertextformat bearbeiten</a:t>
            </a:r>
          </a:p>
        </p:txBody>
      </p:sp>
    </p:spTree>
    <p:extLst>
      <p:ext uri="{BB962C8B-B14F-4D97-AF65-F5344CB8AC3E}">
        <p14:creationId xmlns:p14="http://schemas.microsoft.com/office/powerpoint/2010/main" val="11761864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el und Inhalt">
    <p:spTree>
      <p:nvGrpSpPr>
        <p:cNvPr id="1" name=""/>
        <p:cNvGrpSpPr/>
        <p:nvPr/>
      </p:nvGrpSpPr>
      <p:grpSpPr>
        <a:xfrm>
          <a:off x="0" y="0"/>
          <a:ext cx="0" cy="0"/>
          <a:chOff x="0" y="0"/>
          <a:chExt cx="0" cy="0"/>
        </a:xfrm>
      </p:grpSpPr>
      <p:sp>
        <p:nvSpPr>
          <p:cNvPr id="7" name="Rechteck 6">
            <a:extLst>
              <a:ext uri="{FF2B5EF4-FFF2-40B4-BE49-F238E27FC236}">
                <a16:creationId xmlns:a16="http://schemas.microsoft.com/office/drawing/2014/main" id="{01F1A5BC-EC76-4310-8135-81727A5EB5D8}"/>
              </a:ext>
            </a:extLst>
          </p:cNvPr>
          <p:cNvSpPr/>
          <p:nvPr userDrawn="1"/>
        </p:nvSpPr>
        <p:spPr>
          <a:xfrm>
            <a:off x="1" y="0"/>
            <a:ext cx="9143999" cy="1219200"/>
          </a:xfrm>
          <a:prstGeom prst="rect">
            <a:avLst/>
          </a:prstGeom>
          <a:solidFill>
            <a:srgbClr val="C0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DE" sz="2000"/>
          </a:p>
        </p:txBody>
      </p:sp>
      <p:pic>
        <p:nvPicPr>
          <p:cNvPr id="8" name="Picture 2" descr="http://upload.wikimedia.org/wikipedia/commons/thumb/9/99/Wappen_Landkreis_Schweinfurt.svg/508px-Wappen_Landkreis_Schweinfurt.svg.png">
            <a:extLst>
              <a:ext uri="{FF2B5EF4-FFF2-40B4-BE49-F238E27FC236}">
                <a16:creationId xmlns:a16="http://schemas.microsoft.com/office/drawing/2014/main" id="{06549972-1374-47AA-ACF5-01F31C44BF59}"/>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333316" y="97624"/>
            <a:ext cx="749300" cy="979301"/>
          </a:xfrm>
          <a:prstGeom prst="rect">
            <a:avLst/>
          </a:prstGeom>
          <a:noFill/>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9" name="Textfeld 8">
            <a:extLst>
              <a:ext uri="{FF2B5EF4-FFF2-40B4-BE49-F238E27FC236}">
                <a16:creationId xmlns:a16="http://schemas.microsoft.com/office/drawing/2014/main" id="{6E72EB45-EC40-4A31-BB7C-32A9FA9DBCD0}"/>
              </a:ext>
            </a:extLst>
          </p:cNvPr>
          <p:cNvSpPr txBox="1"/>
          <p:nvPr userDrawn="1"/>
        </p:nvSpPr>
        <p:spPr>
          <a:xfrm>
            <a:off x="5923856" y="233331"/>
            <a:ext cx="2389244" cy="707886"/>
          </a:xfrm>
          <a:prstGeom prst="rect">
            <a:avLst/>
          </a:prstGeom>
          <a:noFill/>
        </p:spPr>
        <p:txBody>
          <a:bodyPr wrap="none" rtlCol="0">
            <a:spAutoFit/>
          </a:bodyPr>
          <a:lstStyle/>
          <a:p>
            <a:pPr algn="r"/>
            <a:r>
              <a:rPr lang="de-DE" sz="2000" dirty="0">
                <a:solidFill>
                  <a:schemeClr val="bg1"/>
                </a:solidFill>
              </a:rPr>
              <a:t>Kreisbrandinspektion</a:t>
            </a:r>
          </a:p>
          <a:p>
            <a:pPr algn="r"/>
            <a:r>
              <a:rPr lang="de-DE" sz="2000" dirty="0">
                <a:solidFill>
                  <a:schemeClr val="bg1"/>
                </a:solidFill>
              </a:rPr>
              <a:t>Schweinfurt</a:t>
            </a:r>
          </a:p>
        </p:txBody>
      </p:sp>
      <p:sp>
        <p:nvSpPr>
          <p:cNvPr id="2" name="Titel 1">
            <a:extLst>
              <a:ext uri="{FF2B5EF4-FFF2-40B4-BE49-F238E27FC236}">
                <a16:creationId xmlns:a16="http://schemas.microsoft.com/office/drawing/2014/main" id="{23D79A78-BAFB-46E2-B0DA-5B711E5E1431}"/>
              </a:ext>
            </a:extLst>
          </p:cNvPr>
          <p:cNvSpPr>
            <a:spLocks noGrp="1"/>
          </p:cNvSpPr>
          <p:nvPr>
            <p:ph type="title"/>
          </p:nvPr>
        </p:nvSpPr>
        <p:spPr>
          <a:xfrm>
            <a:off x="144000" y="324000"/>
            <a:ext cx="5796000" cy="900000"/>
          </a:xfrm>
        </p:spPr>
        <p:txBody>
          <a:bodyPr lIns="0" tIns="0" rIns="0" bIns="0">
            <a:normAutofit/>
          </a:bodyPr>
          <a:lstStyle>
            <a:lvl1pPr>
              <a:defRPr sz="2800">
                <a:solidFill>
                  <a:schemeClr val="bg1"/>
                </a:solidFill>
              </a:defRPr>
            </a:lvl1pPr>
          </a:lstStyle>
          <a:p>
            <a:r>
              <a:rPr lang="de-DE"/>
              <a:t>Mastertitelformat bearbeiten</a:t>
            </a:r>
            <a:endParaRPr lang="de-DE" dirty="0"/>
          </a:p>
        </p:txBody>
      </p:sp>
      <p:sp>
        <p:nvSpPr>
          <p:cNvPr id="5" name="Fußzeilenplatzhalter 4">
            <a:extLst>
              <a:ext uri="{FF2B5EF4-FFF2-40B4-BE49-F238E27FC236}">
                <a16:creationId xmlns:a16="http://schemas.microsoft.com/office/drawing/2014/main" id="{086437DB-D901-4157-A0BC-37831E2F89CA}"/>
              </a:ext>
            </a:extLst>
          </p:cNvPr>
          <p:cNvSpPr>
            <a:spLocks noGrp="1"/>
          </p:cNvSpPr>
          <p:nvPr>
            <p:ph type="ftr" sz="quarter" idx="11"/>
          </p:nvPr>
        </p:nvSpPr>
        <p:spPr/>
        <p:txBody>
          <a:bodyPr/>
          <a:lstStyle/>
          <a:p>
            <a:endParaRPr lang="de-DE"/>
          </a:p>
        </p:txBody>
      </p:sp>
      <p:sp>
        <p:nvSpPr>
          <p:cNvPr id="6" name="Foliennummernplatzhalter 5">
            <a:extLst>
              <a:ext uri="{FF2B5EF4-FFF2-40B4-BE49-F238E27FC236}">
                <a16:creationId xmlns:a16="http://schemas.microsoft.com/office/drawing/2014/main" id="{625A33E3-D982-45EF-B9F7-016FA7EC19FF}"/>
              </a:ext>
            </a:extLst>
          </p:cNvPr>
          <p:cNvSpPr>
            <a:spLocks noGrp="1"/>
          </p:cNvSpPr>
          <p:nvPr>
            <p:ph type="sldNum" sz="quarter" idx="12"/>
          </p:nvPr>
        </p:nvSpPr>
        <p:spPr/>
        <p:txBody>
          <a:bodyPr/>
          <a:lstStyle/>
          <a:p>
            <a:fld id="{3D305B00-A7CE-4902-9016-80217125AAEB}" type="slidenum">
              <a:rPr lang="de-DE" smtClean="0"/>
              <a:t>‹Nr.›</a:t>
            </a:fld>
            <a:endParaRPr lang="de-DE"/>
          </a:p>
        </p:txBody>
      </p:sp>
      <p:sp>
        <p:nvSpPr>
          <p:cNvPr id="10" name="Textplatzhalter 5">
            <a:extLst>
              <a:ext uri="{FF2B5EF4-FFF2-40B4-BE49-F238E27FC236}">
                <a16:creationId xmlns:a16="http://schemas.microsoft.com/office/drawing/2014/main" id="{2E483FE4-21E6-454D-B0E3-93F7009FF7B8}"/>
              </a:ext>
            </a:extLst>
          </p:cNvPr>
          <p:cNvSpPr>
            <a:spLocks noGrp="1"/>
          </p:cNvSpPr>
          <p:nvPr>
            <p:ph type="body" sz="quarter" idx="15" hasCustomPrompt="1"/>
          </p:nvPr>
        </p:nvSpPr>
        <p:spPr>
          <a:xfrm>
            <a:off x="144000" y="72000"/>
            <a:ext cx="5796000" cy="246221"/>
          </a:xfrm>
        </p:spPr>
        <p:txBody>
          <a:bodyPr lIns="0" tIns="0" rIns="0" bIns="0">
            <a:normAutofit/>
          </a:bodyPr>
          <a:lstStyle>
            <a:lvl1pPr marL="0" indent="0">
              <a:buNone/>
              <a:defRPr lang="de-DE" sz="1600" i="1" kern="1200" dirty="0">
                <a:solidFill>
                  <a:schemeClr val="bg1"/>
                </a:solidFill>
                <a:latin typeface="+mn-lt"/>
                <a:ea typeface="+mn-ea"/>
                <a:cs typeface="+mn-cs"/>
              </a:defRPr>
            </a:lvl1pPr>
          </a:lstStyle>
          <a:p>
            <a:pPr lvl="0"/>
            <a:r>
              <a:rPr lang="de-DE" dirty="0"/>
              <a:t>Untertitel durch Klicken bearbeiten</a:t>
            </a:r>
          </a:p>
        </p:txBody>
      </p:sp>
      <p:sp>
        <p:nvSpPr>
          <p:cNvPr id="13" name="Inhaltsplatzhalter 12">
            <a:extLst>
              <a:ext uri="{FF2B5EF4-FFF2-40B4-BE49-F238E27FC236}">
                <a16:creationId xmlns:a16="http://schemas.microsoft.com/office/drawing/2014/main" id="{4CF8151E-BDF3-41DF-9819-CF1F79E761B5}"/>
              </a:ext>
            </a:extLst>
          </p:cNvPr>
          <p:cNvSpPr>
            <a:spLocks noGrp="1"/>
          </p:cNvSpPr>
          <p:nvPr>
            <p:ph sz="quarter" idx="16"/>
          </p:nvPr>
        </p:nvSpPr>
        <p:spPr>
          <a:xfrm>
            <a:off x="252000" y="1380531"/>
            <a:ext cx="8640000" cy="4985545"/>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Tree>
    <p:extLst>
      <p:ext uri="{BB962C8B-B14F-4D97-AF65-F5344CB8AC3E}">
        <p14:creationId xmlns:p14="http://schemas.microsoft.com/office/powerpoint/2010/main" val="2717666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17A61DD-0D8B-4262-B207-3751276CC00E}"/>
              </a:ext>
            </a:extLst>
          </p:cNvPr>
          <p:cNvSpPr>
            <a:spLocks noGrp="1"/>
          </p:cNvSpPr>
          <p:nvPr>
            <p:ph type="title"/>
          </p:nvPr>
        </p:nvSpPr>
        <p:spPr>
          <a:xfrm>
            <a:off x="623888" y="1709738"/>
            <a:ext cx="7886700" cy="2852737"/>
          </a:xfrm>
        </p:spPr>
        <p:txBody>
          <a:bodyPr anchor="b"/>
          <a:lstStyle>
            <a:lvl1pPr>
              <a:defRPr sz="6000"/>
            </a:lvl1pPr>
          </a:lstStyle>
          <a:p>
            <a:r>
              <a:rPr lang="de-DE"/>
              <a:t>Mastertitelformat bearbeiten</a:t>
            </a:r>
            <a:endParaRPr lang="de-DE" dirty="0"/>
          </a:p>
        </p:txBody>
      </p:sp>
      <p:sp>
        <p:nvSpPr>
          <p:cNvPr id="3" name="Textplatzhalter 2">
            <a:extLst>
              <a:ext uri="{FF2B5EF4-FFF2-40B4-BE49-F238E27FC236}">
                <a16:creationId xmlns:a16="http://schemas.microsoft.com/office/drawing/2014/main" id="{D2FBCC75-2554-4E71-981E-A912C92B6D38}"/>
              </a:ext>
            </a:extLst>
          </p:cNvPr>
          <p:cNvSpPr>
            <a:spLocks noGrp="1"/>
          </p:cNvSpPr>
          <p:nvPr>
            <p:ph type="body" idx="1"/>
          </p:nvPr>
        </p:nvSpPr>
        <p:spPr>
          <a:xfrm>
            <a:off x="623888" y="4589463"/>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Mastertextformat bearbeiten</a:t>
            </a:r>
          </a:p>
        </p:txBody>
      </p:sp>
      <p:sp>
        <p:nvSpPr>
          <p:cNvPr id="5" name="Fußzeilenplatzhalter 4">
            <a:extLst>
              <a:ext uri="{FF2B5EF4-FFF2-40B4-BE49-F238E27FC236}">
                <a16:creationId xmlns:a16="http://schemas.microsoft.com/office/drawing/2014/main" id="{FA00A51F-8037-46C5-9B8B-12EC7471CD77}"/>
              </a:ext>
            </a:extLst>
          </p:cNvPr>
          <p:cNvSpPr>
            <a:spLocks noGrp="1"/>
          </p:cNvSpPr>
          <p:nvPr>
            <p:ph type="ftr" sz="quarter" idx="11"/>
          </p:nvPr>
        </p:nvSpPr>
        <p:spPr/>
        <p:txBody>
          <a:bodyPr/>
          <a:lstStyle/>
          <a:p>
            <a:endParaRPr lang="de-DE"/>
          </a:p>
        </p:txBody>
      </p:sp>
      <p:sp>
        <p:nvSpPr>
          <p:cNvPr id="6" name="Foliennummernplatzhalter 5">
            <a:extLst>
              <a:ext uri="{FF2B5EF4-FFF2-40B4-BE49-F238E27FC236}">
                <a16:creationId xmlns:a16="http://schemas.microsoft.com/office/drawing/2014/main" id="{64772D4D-B5FE-43F7-8F55-6107F89A039F}"/>
              </a:ext>
            </a:extLst>
          </p:cNvPr>
          <p:cNvSpPr>
            <a:spLocks noGrp="1"/>
          </p:cNvSpPr>
          <p:nvPr>
            <p:ph type="sldNum" sz="quarter" idx="12"/>
          </p:nvPr>
        </p:nvSpPr>
        <p:spPr/>
        <p:txBody>
          <a:bodyPr/>
          <a:lstStyle/>
          <a:p>
            <a:fld id="{3D305B00-A7CE-4902-9016-80217125AAEB}" type="slidenum">
              <a:rPr lang="de-DE" smtClean="0"/>
              <a:t>‹Nr.›</a:t>
            </a:fld>
            <a:endParaRPr lang="de-DE"/>
          </a:p>
        </p:txBody>
      </p:sp>
      <p:sp>
        <p:nvSpPr>
          <p:cNvPr id="7" name="Rechteck 6">
            <a:extLst>
              <a:ext uri="{FF2B5EF4-FFF2-40B4-BE49-F238E27FC236}">
                <a16:creationId xmlns:a16="http://schemas.microsoft.com/office/drawing/2014/main" id="{78BDDF49-6ACE-41C6-90D4-57757B0D8783}"/>
              </a:ext>
            </a:extLst>
          </p:cNvPr>
          <p:cNvSpPr/>
          <p:nvPr userDrawn="1"/>
        </p:nvSpPr>
        <p:spPr>
          <a:xfrm>
            <a:off x="1" y="0"/>
            <a:ext cx="9143999" cy="1219200"/>
          </a:xfrm>
          <a:prstGeom prst="rect">
            <a:avLst/>
          </a:prstGeom>
          <a:solidFill>
            <a:srgbClr val="C0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DE" sz="2000"/>
          </a:p>
        </p:txBody>
      </p:sp>
      <p:pic>
        <p:nvPicPr>
          <p:cNvPr id="8" name="Picture 2" descr="http://upload.wikimedia.org/wikipedia/commons/thumb/9/99/Wappen_Landkreis_Schweinfurt.svg/508px-Wappen_Landkreis_Schweinfurt.svg.png">
            <a:extLst>
              <a:ext uri="{FF2B5EF4-FFF2-40B4-BE49-F238E27FC236}">
                <a16:creationId xmlns:a16="http://schemas.microsoft.com/office/drawing/2014/main" id="{412C8CBA-7A50-4450-9D92-02508C5474E6}"/>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333316" y="97624"/>
            <a:ext cx="749300" cy="979301"/>
          </a:xfrm>
          <a:prstGeom prst="rect">
            <a:avLst/>
          </a:prstGeom>
          <a:noFill/>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9" name="Textfeld 8">
            <a:extLst>
              <a:ext uri="{FF2B5EF4-FFF2-40B4-BE49-F238E27FC236}">
                <a16:creationId xmlns:a16="http://schemas.microsoft.com/office/drawing/2014/main" id="{0E4D296B-353C-4015-AFE3-E79F96135574}"/>
              </a:ext>
            </a:extLst>
          </p:cNvPr>
          <p:cNvSpPr txBox="1"/>
          <p:nvPr userDrawn="1"/>
        </p:nvSpPr>
        <p:spPr>
          <a:xfrm>
            <a:off x="5923856" y="233331"/>
            <a:ext cx="2389244" cy="707886"/>
          </a:xfrm>
          <a:prstGeom prst="rect">
            <a:avLst/>
          </a:prstGeom>
          <a:noFill/>
        </p:spPr>
        <p:txBody>
          <a:bodyPr wrap="none" rtlCol="0">
            <a:spAutoFit/>
          </a:bodyPr>
          <a:lstStyle/>
          <a:p>
            <a:pPr algn="r"/>
            <a:r>
              <a:rPr lang="de-DE" sz="2000" dirty="0">
                <a:solidFill>
                  <a:schemeClr val="bg1"/>
                </a:solidFill>
              </a:rPr>
              <a:t>Kreisbrandinspektion</a:t>
            </a:r>
          </a:p>
          <a:p>
            <a:pPr algn="r"/>
            <a:r>
              <a:rPr lang="de-DE" sz="2000" dirty="0">
                <a:solidFill>
                  <a:schemeClr val="bg1"/>
                </a:solidFill>
              </a:rPr>
              <a:t>Schweinfurt</a:t>
            </a:r>
          </a:p>
        </p:txBody>
      </p:sp>
    </p:spTree>
    <p:extLst>
      <p:ext uri="{BB962C8B-B14F-4D97-AF65-F5344CB8AC3E}">
        <p14:creationId xmlns:p14="http://schemas.microsoft.com/office/powerpoint/2010/main" val="36460496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Zwei Inhalte">
    <p:spTree>
      <p:nvGrpSpPr>
        <p:cNvPr id="1" name=""/>
        <p:cNvGrpSpPr/>
        <p:nvPr/>
      </p:nvGrpSpPr>
      <p:grpSpPr>
        <a:xfrm>
          <a:off x="0" y="0"/>
          <a:ext cx="0" cy="0"/>
          <a:chOff x="0" y="0"/>
          <a:chExt cx="0" cy="0"/>
        </a:xfrm>
      </p:grpSpPr>
      <p:sp>
        <p:nvSpPr>
          <p:cNvPr id="8" name="Rechteck 7">
            <a:extLst>
              <a:ext uri="{FF2B5EF4-FFF2-40B4-BE49-F238E27FC236}">
                <a16:creationId xmlns:a16="http://schemas.microsoft.com/office/drawing/2014/main" id="{66168A06-2006-4F70-B783-71065F1E6607}"/>
              </a:ext>
            </a:extLst>
          </p:cNvPr>
          <p:cNvSpPr/>
          <p:nvPr userDrawn="1"/>
        </p:nvSpPr>
        <p:spPr>
          <a:xfrm>
            <a:off x="1" y="0"/>
            <a:ext cx="9143999" cy="1219200"/>
          </a:xfrm>
          <a:prstGeom prst="rect">
            <a:avLst/>
          </a:prstGeom>
          <a:solidFill>
            <a:srgbClr val="C0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DE" sz="2000"/>
          </a:p>
        </p:txBody>
      </p:sp>
      <p:pic>
        <p:nvPicPr>
          <p:cNvPr id="9" name="Picture 2" descr="http://upload.wikimedia.org/wikipedia/commons/thumb/9/99/Wappen_Landkreis_Schweinfurt.svg/508px-Wappen_Landkreis_Schweinfurt.svg.png">
            <a:extLst>
              <a:ext uri="{FF2B5EF4-FFF2-40B4-BE49-F238E27FC236}">
                <a16:creationId xmlns:a16="http://schemas.microsoft.com/office/drawing/2014/main" id="{C06D3523-EEFB-4C9D-90BE-50E2918674B1}"/>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333316" y="97624"/>
            <a:ext cx="749300" cy="979301"/>
          </a:xfrm>
          <a:prstGeom prst="rect">
            <a:avLst/>
          </a:prstGeom>
          <a:noFill/>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10" name="Textfeld 9">
            <a:extLst>
              <a:ext uri="{FF2B5EF4-FFF2-40B4-BE49-F238E27FC236}">
                <a16:creationId xmlns:a16="http://schemas.microsoft.com/office/drawing/2014/main" id="{243DD3B7-095C-4A20-AC12-3470F025E713}"/>
              </a:ext>
            </a:extLst>
          </p:cNvPr>
          <p:cNvSpPr txBox="1"/>
          <p:nvPr userDrawn="1"/>
        </p:nvSpPr>
        <p:spPr>
          <a:xfrm>
            <a:off x="5923856" y="233331"/>
            <a:ext cx="2389244" cy="707886"/>
          </a:xfrm>
          <a:prstGeom prst="rect">
            <a:avLst/>
          </a:prstGeom>
          <a:noFill/>
        </p:spPr>
        <p:txBody>
          <a:bodyPr wrap="none" rtlCol="0">
            <a:spAutoFit/>
          </a:bodyPr>
          <a:lstStyle/>
          <a:p>
            <a:pPr algn="r"/>
            <a:r>
              <a:rPr lang="de-DE" sz="2000" dirty="0">
                <a:solidFill>
                  <a:schemeClr val="bg1"/>
                </a:solidFill>
              </a:rPr>
              <a:t>Kreisbrandinspektion</a:t>
            </a:r>
          </a:p>
          <a:p>
            <a:pPr algn="r"/>
            <a:r>
              <a:rPr lang="de-DE" sz="2000" dirty="0">
                <a:solidFill>
                  <a:schemeClr val="bg1"/>
                </a:solidFill>
              </a:rPr>
              <a:t>Schweinfurt</a:t>
            </a:r>
          </a:p>
        </p:txBody>
      </p:sp>
      <p:sp>
        <p:nvSpPr>
          <p:cNvPr id="3" name="Inhaltsplatzhalter 2">
            <a:extLst>
              <a:ext uri="{FF2B5EF4-FFF2-40B4-BE49-F238E27FC236}">
                <a16:creationId xmlns:a16="http://schemas.microsoft.com/office/drawing/2014/main" id="{08C70920-4998-4956-8676-91A5AC8A376B}"/>
              </a:ext>
            </a:extLst>
          </p:cNvPr>
          <p:cNvSpPr>
            <a:spLocks noGrp="1"/>
          </p:cNvSpPr>
          <p:nvPr>
            <p:ph sz="half" idx="1"/>
          </p:nvPr>
        </p:nvSpPr>
        <p:spPr>
          <a:xfrm>
            <a:off x="628650" y="1825625"/>
            <a:ext cx="386715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Inhaltsplatzhalter 3">
            <a:extLst>
              <a:ext uri="{FF2B5EF4-FFF2-40B4-BE49-F238E27FC236}">
                <a16:creationId xmlns:a16="http://schemas.microsoft.com/office/drawing/2014/main" id="{9CB58477-359D-456E-B2C3-CFA0D2F1CB8F}"/>
              </a:ext>
            </a:extLst>
          </p:cNvPr>
          <p:cNvSpPr>
            <a:spLocks noGrp="1"/>
          </p:cNvSpPr>
          <p:nvPr>
            <p:ph sz="half" idx="2"/>
          </p:nvPr>
        </p:nvSpPr>
        <p:spPr>
          <a:xfrm>
            <a:off x="4648200" y="1825625"/>
            <a:ext cx="386715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6" name="Fußzeilenplatzhalter 5">
            <a:extLst>
              <a:ext uri="{FF2B5EF4-FFF2-40B4-BE49-F238E27FC236}">
                <a16:creationId xmlns:a16="http://schemas.microsoft.com/office/drawing/2014/main" id="{5F66CBC8-AF56-420A-AC01-0E946C2FAEEE}"/>
              </a:ext>
            </a:extLst>
          </p:cNvPr>
          <p:cNvSpPr>
            <a:spLocks noGrp="1"/>
          </p:cNvSpPr>
          <p:nvPr>
            <p:ph type="ftr" sz="quarter" idx="11"/>
          </p:nvPr>
        </p:nvSpPr>
        <p:spPr/>
        <p:txBody>
          <a:bodyPr/>
          <a:lstStyle/>
          <a:p>
            <a:endParaRPr lang="de-DE"/>
          </a:p>
        </p:txBody>
      </p:sp>
      <p:sp>
        <p:nvSpPr>
          <p:cNvPr id="7" name="Foliennummernplatzhalter 6">
            <a:extLst>
              <a:ext uri="{FF2B5EF4-FFF2-40B4-BE49-F238E27FC236}">
                <a16:creationId xmlns:a16="http://schemas.microsoft.com/office/drawing/2014/main" id="{8D8E7E81-A93D-47B6-AB12-A586C1A750BD}"/>
              </a:ext>
            </a:extLst>
          </p:cNvPr>
          <p:cNvSpPr>
            <a:spLocks noGrp="1"/>
          </p:cNvSpPr>
          <p:nvPr>
            <p:ph type="sldNum" sz="quarter" idx="12"/>
          </p:nvPr>
        </p:nvSpPr>
        <p:spPr/>
        <p:txBody>
          <a:bodyPr/>
          <a:lstStyle/>
          <a:p>
            <a:fld id="{3D305B00-A7CE-4902-9016-80217125AAEB}" type="slidenum">
              <a:rPr lang="de-DE" smtClean="0"/>
              <a:t>‹Nr.›</a:t>
            </a:fld>
            <a:endParaRPr lang="de-DE"/>
          </a:p>
        </p:txBody>
      </p:sp>
      <p:sp>
        <p:nvSpPr>
          <p:cNvPr id="11" name="Titel 1">
            <a:extLst>
              <a:ext uri="{FF2B5EF4-FFF2-40B4-BE49-F238E27FC236}">
                <a16:creationId xmlns:a16="http://schemas.microsoft.com/office/drawing/2014/main" id="{E01C4A9C-467C-4072-9A1A-E26D9B116A0D}"/>
              </a:ext>
            </a:extLst>
          </p:cNvPr>
          <p:cNvSpPr>
            <a:spLocks noGrp="1"/>
          </p:cNvSpPr>
          <p:nvPr>
            <p:ph type="title"/>
          </p:nvPr>
        </p:nvSpPr>
        <p:spPr>
          <a:xfrm>
            <a:off x="144000" y="324000"/>
            <a:ext cx="5796000" cy="900000"/>
          </a:xfrm>
        </p:spPr>
        <p:txBody>
          <a:bodyPr lIns="0" tIns="0" rIns="0" bIns="0">
            <a:normAutofit/>
          </a:bodyPr>
          <a:lstStyle>
            <a:lvl1pPr>
              <a:defRPr sz="2800">
                <a:solidFill>
                  <a:schemeClr val="bg1"/>
                </a:solidFill>
              </a:defRPr>
            </a:lvl1pPr>
          </a:lstStyle>
          <a:p>
            <a:r>
              <a:rPr lang="de-DE"/>
              <a:t>Mastertitelformat bearbeiten</a:t>
            </a:r>
            <a:endParaRPr lang="de-DE" dirty="0"/>
          </a:p>
        </p:txBody>
      </p:sp>
      <p:sp>
        <p:nvSpPr>
          <p:cNvPr id="13" name="Textplatzhalter 5">
            <a:extLst>
              <a:ext uri="{FF2B5EF4-FFF2-40B4-BE49-F238E27FC236}">
                <a16:creationId xmlns:a16="http://schemas.microsoft.com/office/drawing/2014/main" id="{BB695FA7-04C9-4D09-932A-DD49F16191DB}"/>
              </a:ext>
            </a:extLst>
          </p:cNvPr>
          <p:cNvSpPr>
            <a:spLocks noGrp="1"/>
          </p:cNvSpPr>
          <p:nvPr>
            <p:ph type="body" sz="quarter" idx="15" hasCustomPrompt="1"/>
          </p:nvPr>
        </p:nvSpPr>
        <p:spPr>
          <a:xfrm>
            <a:off x="144000" y="72000"/>
            <a:ext cx="5796000" cy="246221"/>
          </a:xfrm>
        </p:spPr>
        <p:txBody>
          <a:bodyPr lIns="0" tIns="0" rIns="0" bIns="0">
            <a:normAutofit/>
          </a:bodyPr>
          <a:lstStyle>
            <a:lvl1pPr marL="0" indent="0">
              <a:buNone/>
              <a:defRPr lang="de-DE" sz="1600" i="1" kern="1200" dirty="0">
                <a:solidFill>
                  <a:schemeClr val="bg1"/>
                </a:solidFill>
                <a:latin typeface="+mn-lt"/>
                <a:ea typeface="+mn-ea"/>
                <a:cs typeface="+mn-cs"/>
              </a:defRPr>
            </a:lvl1pPr>
          </a:lstStyle>
          <a:p>
            <a:pPr lvl="0"/>
            <a:r>
              <a:rPr lang="de-DE" dirty="0"/>
              <a:t>Untertitel durch Klicken bearbeiten</a:t>
            </a:r>
          </a:p>
        </p:txBody>
      </p:sp>
    </p:spTree>
    <p:extLst>
      <p:ext uri="{BB962C8B-B14F-4D97-AF65-F5344CB8AC3E}">
        <p14:creationId xmlns:p14="http://schemas.microsoft.com/office/powerpoint/2010/main" val="3250229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Vergleich">
    <p:spTree>
      <p:nvGrpSpPr>
        <p:cNvPr id="1" name=""/>
        <p:cNvGrpSpPr/>
        <p:nvPr/>
      </p:nvGrpSpPr>
      <p:grpSpPr>
        <a:xfrm>
          <a:off x="0" y="0"/>
          <a:ext cx="0" cy="0"/>
          <a:chOff x="0" y="0"/>
          <a:chExt cx="0" cy="0"/>
        </a:xfrm>
      </p:grpSpPr>
      <p:sp>
        <p:nvSpPr>
          <p:cNvPr id="3" name="Textplatzhalter 2">
            <a:extLst>
              <a:ext uri="{FF2B5EF4-FFF2-40B4-BE49-F238E27FC236}">
                <a16:creationId xmlns:a16="http://schemas.microsoft.com/office/drawing/2014/main" id="{6221C816-EAE3-4988-A4F8-D3740885BB54}"/>
              </a:ext>
            </a:extLst>
          </p:cNvPr>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a:extLst>
              <a:ext uri="{FF2B5EF4-FFF2-40B4-BE49-F238E27FC236}">
                <a16:creationId xmlns:a16="http://schemas.microsoft.com/office/drawing/2014/main" id="{92BF4EE1-E803-4CC6-BE90-C614C81BA0F5}"/>
              </a:ext>
            </a:extLst>
          </p:cNvPr>
          <p:cNvSpPr>
            <a:spLocks noGrp="1"/>
          </p:cNvSpPr>
          <p:nvPr>
            <p:ph sz="half" idx="2"/>
          </p:nvPr>
        </p:nvSpPr>
        <p:spPr>
          <a:xfrm>
            <a:off x="630238" y="2505075"/>
            <a:ext cx="3868737"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5" name="Textplatzhalter 4">
            <a:extLst>
              <a:ext uri="{FF2B5EF4-FFF2-40B4-BE49-F238E27FC236}">
                <a16:creationId xmlns:a16="http://schemas.microsoft.com/office/drawing/2014/main" id="{7A2C21ED-025F-427E-883A-59342EC598D5}"/>
              </a:ext>
            </a:extLst>
          </p:cNvPr>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a:extLst>
              <a:ext uri="{FF2B5EF4-FFF2-40B4-BE49-F238E27FC236}">
                <a16:creationId xmlns:a16="http://schemas.microsoft.com/office/drawing/2014/main" id="{9D0FF59E-4FCF-4D82-B65A-DE9CCEA9C305}"/>
              </a:ext>
            </a:extLst>
          </p:cNvPr>
          <p:cNvSpPr>
            <a:spLocks noGrp="1"/>
          </p:cNvSpPr>
          <p:nvPr>
            <p:ph sz="quarter" idx="4"/>
          </p:nvPr>
        </p:nvSpPr>
        <p:spPr>
          <a:xfrm>
            <a:off x="4629150" y="2505075"/>
            <a:ext cx="3887788"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8" name="Fußzeilenplatzhalter 7">
            <a:extLst>
              <a:ext uri="{FF2B5EF4-FFF2-40B4-BE49-F238E27FC236}">
                <a16:creationId xmlns:a16="http://schemas.microsoft.com/office/drawing/2014/main" id="{6476F9A1-6AF1-426C-A5DE-03BCF7841007}"/>
              </a:ext>
            </a:extLst>
          </p:cNvPr>
          <p:cNvSpPr>
            <a:spLocks noGrp="1"/>
          </p:cNvSpPr>
          <p:nvPr>
            <p:ph type="ftr" sz="quarter" idx="11"/>
          </p:nvPr>
        </p:nvSpPr>
        <p:spPr/>
        <p:txBody>
          <a:bodyPr/>
          <a:lstStyle/>
          <a:p>
            <a:endParaRPr lang="de-DE"/>
          </a:p>
        </p:txBody>
      </p:sp>
      <p:sp>
        <p:nvSpPr>
          <p:cNvPr id="9" name="Foliennummernplatzhalter 8">
            <a:extLst>
              <a:ext uri="{FF2B5EF4-FFF2-40B4-BE49-F238E27FC236}">
                <a16:creationId xmlns:a16="http://schemas.microsoft.com/office/drawing/2014/main" id="{A2904C1C-AF37-48DB-B419-AA48A32DB1D2}"/>
              </a:ext>
            </a:extLst>
          </p:cNvPr>
          <p:cNvSpPr>
            <a:spLocks noGrp="1"/>
          </p:cNvSpPr>
          <p:nvPr>
            <p:ph type="sldNum" sz="quarter" idx="12"/>
          </p:nvPr>
        </p:nvSpPr>
        <p:spPr/>
        <p:txBody>
          <a:bodyPr/>
          <a:lstStyle/>
          <a:p>
            <a:fld id="{3D305B00-A7CE-4902-9016-80217125AAEB}" type="slidenum">
              <a:rPr lang="de-DE" smtClean="0"/>
              <a:t>‹Nr.›</a:t>
            </a:fld>
            <a:endParaRPr lang="de-DE"/>
          </a:p>
        </p:txBody>
      </p:sp>
      <p:sp>
        <p:nvSpPr>
          <p:cNvPr id="10" name="Rechteck 9">
            <a:extLst>
              <a:ext uri="{FF2B5EF4-FFF2-40B4-BE49-F238E27FC236}">
                <a16:creationId xmlns:a16="http://schemas.microsoft.com/office/drawing/2014/main" id="{52336E8D-7957-42A5-BF02-A014D07A05B3}"/>
              </a:ext>
            </a:extLst>
          </p:cNvPr>
          <p:cNvSpPr/>
          <p:nvPr userDrawn="1"/>
        </p:nvSpPr>
        <p:spPr>
          <a:xfrm>
            <a:off x="1" y="0"/>
            <a:ext cx="9143999" cy="1219200"/>
          </a:xfrm>
          <a:prstGeom prst="rect">
            <a:avLst/>
          </a:prstGeom>
          <a:solidFill>
            <a:srgbClr val="C0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DE" sz="2000"/>
          </a:p>
        </p:txBody>
      </p:sp>
      <p:pic>
        <p:nvPicPr>
          <p:cNvPr id="11" name="Picture 2" descr="http://upload.wikimedia.org/wikipedia/commons/thumb/9/99/Wappen_Landkreis_Schweinfurt.svg/508px-Wappen_Landkreis_Schweinfurt.svg.png">
            <a:extLst>
              <a:ext uri="{FF2B5EF4-FFF2-40B4-BE49-F238E27FC236}">
                <a16:creationId xmlns:a16="http://schemas.microsoft.com/office/drawing/2014/main" id="{8FD49CC4-623A-4CD3-B4DB-90A23935C47E}"/>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333316" y="97624"/>
            <a:ext cx="749300" cy="979301"/>
          </a:xfrm>
          <a:prstGeom prst="rect">
            <a:avLst/>
          </a:prstGeom>
          <a:noFill/>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12" name="Textfeld 11">
            <a:extLst>
              <a:ext uri="{FF2B5EF4-FFF2-40B4-BE49-F238E27FC236}">
                <a16:creationId xmlns:a16="http://schemas.microsoft.com/office/drawing/2014/main" id="{CFB20360-3898-40B7-91D0-AA58EC6DB537}"/>
              </a:ext>
            </a:extLst>
          </p:cNvPr>
          <p:cNvSpPr txBox="1"/>
          <p:nvPr userDrawn="1"/>
        </p:nvSpPr>
        <p:spPr>
          <a:xfrm>
            <a:off x="5923856" y="233331"/>
            <a:ext cx="2389244" cy="707886"/>
          </a:xfrm>
          <a:prstGeom prst="rect">
            <a:avLst/>
          </a:prstGeom>
          <a:noFill/>
        </p:spPr>
        <p:txBody>
          <a:bodyPr wrap="none" rtlCol="0">
            <a:spAutoFit/>
          </a:bodyPr>
          <a:lstStyle/>
          <a:p>
            <a:pPr algn="r"/>
            <a:r>
              <a:rPr lang="de-DE" sz="2000" dirty="0">
                <a:solidFill>
                  <a:schemeClr val="bg1"/>
                </a:solidFill>
              </a:rPr>
              <a:t>Kreisbrandinspektion</a:t>
            </a:r>
          </a:p>
          <a:p>
            <a:pPr algn="r"/>
            <a:r>
              <a:rPr lang="de-DE" sz="2000" dirty="0">
                <a:solidFill>
                  <a:schemeClr val="bg1"/>
                </a:solidFill>
              </a:rPr>
              <a:t>Schweinfurt</a:t>
            </a:r>
          </a:p>
        </p:txBody>
      </p:sp>
      <p:sp>
        <p:nvSpPr>
          <p:cNvPr id="13" name="Textplatzhalter 5">
            <a:extLst>
              <a:ext uri="{FF2B5EF4-FFF2-40B4-BE49-F238E27FC236}">
                <a16:creationId xmlns:a16="http://schemas.microsoft.com/office/drawing/2014/main" id="{14CFF80A-16BE-438D-BACF-813DE432CE43}"/>
              </a:ext>
            </a:extLst>
          </p:cNvPr>
          <p:cNvSpPr>
            <a:spLocks noGrp="1"/>
          </p:cNvSpPr>
          <p:nvPr>
            <p:ph type="body" sz="quarter" idx="15" hasCustomPrompt="1"/>
          </p:nvPr>
        </p:nvSpPr>
        <p:spPr>
          <a:xfrm>
            <a:off x="144000" y="72000"/>
            <a:ext cx="5796000" cy="246221"/>
          </a:xfrm>
        </p:spPr>
        <p:txBody>
          <a:bodyPr lIns="0" tIns="0" rIns="0" bIns="0">
            <a:normAutofit/>
          </a:bodyPr>
          <a:lstStyle>
            <a:lvl1pPr marL="0" indent="0">
              <a:buNone/>
              <a:defRPr lang="de-DE" sz="1600" i="1" kern="1200" dirty="0">
                <a:solidFill>
                  <a:schemeClr val="bg1"/>
                </a:solidFill>
                <a:latin typeface="+mn-lt"/>
                <a:ea typeface="+mn-ea"/>
                <a:cs typeface="+mn-cs"/>
              </a:defRPr>
            </a:lvl1pPr>
          </a:lstStyle>
          <a:p>
            <a:pPr lvl="0"/>
            <a:r>
              <a:rPr lang="de-DE" dirty="0"/>
              <a:t>Untertitel durch Klicken bearbeiten</a:t>
            </a:r>
          </a:p>
        </p:txBody>
      </p:sp>
      <p:sp>
        <p:nvSpPr>
          <p:cNvPr id="15" name="Titel 1">
            <a:extLst>
              <a:ext uri="{FF2B5EF4-FFF2-40B4-BE49-F238E27FC236}">
                <a16:creationId xmlns:a16="http://schemas.microsoft.com/office/drawing/2014/main" id="{D6D73906-3F4C-40AB-9C4C-6A6C71E484D3}"/>
              </a:ext>
            </a:extLst>
          </p:cNvPr>
          <p:cNvSpPr>
            <a:spLocks noGrp="1"/>
          </p:cNvSpPr>
          <p:nvPr>
            <p:ph type="title"/>
          </p:nvPr>
        </p:nvSpPr>
        <p:spPr>
          <a:xfrm>
            <a:off x="144000" y="324000"/>
            <a:ext cx="5796000" cy="900000"/>
          </a:xfrm>
        </p:spPr>
        <p:txBody>
          <a:bodyPr lIns="0" tIns="0" rIns="0" bIns="0">
            <a:normAutofit/>
          </a:bodyPr>
          <a:lstStyle>
            <a:lvl1pPr>
              <a:defRPr sz="2800">
                <a:solidFill>
                  <a:schemeClr val="bg1"/>
                </a:solidFill>
              </a:defRPr>
            </a:lvl1pPr>
          </a:lstStyle>
          <a:p>
            <a:r>
              <a:rPr lang="de-DE"/>
              <a:t>Mastertitelformat bearbeiten</a:t>
            </a:r>
            <a:endParaRPr lang="de-DE" dirty="0"/>
          </a:p>
        </p:txBody>
      </p:sp>
    </p:spTree>
    <p:extLst>
      <p:ext uri="{BB962C8B-B14F-4D97-AF65-F5344CB8AC3E}">
        <p14:creationId xmlns:p14="http://schemas.microsoft.com/office/powerpoint/2010/main" val="36488015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Nur Titel">
    <p:spTree>
      <p:nvGrpSpPr>
        <p:cNvPr id="1" name=""/>
        <p:cNvGrpSpPr/>
        <p:nvPr/>
      </p:nvGrpSpPr>
      <p:grpSpPr>
        <a:xfrm>
          <a:off x="0" y="0"/>
          <a:ext cx="0" cy="0"/>
          <a:chOff x="0" y="0"/>
          <a:chExt cx="0" cy="0"/>
        </a:xfrm>
      </p:grpSpPr>
      <p:sp>
        <p:nvSpPr>
          <p:cNvPr id="4" name="Fußzeilenplatzhalter 3">
            <a:extLst>
              <a:ext uri="{FF2B5EF4-FFF2-40B4-BE49-F238E27FC236}">
                <a16:creationId xmlns:a16="http://schemas.microsoft.com/office/drawing/2014/main" id="{5D6403D1-A5A1-48D7-A7B0-1509D7E68EB6}"/>
              </a:ext>
            </a:extLst>
          </p:cNvPr>
          <p:cNvSpPr>
            <a:spLocks noGrp="1"/>
          </p:cNvSpPr>
          <p:nvPr>
            <p:ph type="ftr" sz="quarter" idx="11"/>
          </p:nvPr>
        </p:nvSpPr>
        <p:spPr/>
        <p:txBody>
          <a:bodyPr/>
          <a:lstStyle/>
          <a:p>
            <a:endParaRPr lang="de-DE"/>
          </a:p>
        </p:txBody>
      </p:sp>
      <p:sp>
        <p:nvSpPr>
          <p:cNvPr id="5" name="Foliennummernplatzhalter 4">
            <a:extLst>
              <a:ext uri="{FF2B5EF4-FFF2-40B4-BE49-F238E27FC236}">
                <a16:creationId xmlns:a16="http://schemas.microsoft.com/office/drawing/2014/main" id="{08DF0F8F-2EC1-4984-A17B-1A474E69E807}"/>
              </a:ext>
            </a:extLst>
          </p:cNvPr>
          <p:cNvSpPr>
            <a:spLocks noGrp="1"/>
          </p:cNvSpPr>
          <p:nvPr>
            <p:ph type="sldNum" sz="quarter" idx="12"/>
          </p:nvPr>
        </p:nvSpPr>
        <p:spPr/>
        <p:txBody>
          <a:bodyPr/>
          <a:lstStyle/>
          <a:p>
            <a:fld id="{3D305B00-A7CE-4902-9016-80217125AAEB}" type="slidenum">
              <a:rPr lang="de-DE" smtClean="0"/>
              <a:t>‹Nr.›</a:t>
            </a:fld>
            <a:endParaRPr lang="de-DE"/>
          </a:p>
        </p:txBody>
      </p:sp>
      <p:sp>
        <p:nvSpPr>
          <p:cNvPr id="6" name="Rechteck 5">
            <a:extLst>
              <a:ext uri="{FF2B5EF4-FFF2-40B4-BE49-F238E27FC236}">
                <a16:creationId xmlns:a16="http://schemas.microsoft.com/office/drawing/2014/main" id="{54615E16-8063-4627-8E45-323AFAFE21F1}"/>
              </a:ext>
            </a:extLst>
          </p:cNvPr>
          <p:cNvSpPr/>
          <p:nvPr userDrawn="1"/>
        </p:nvSpPr>
        <p:spPr>
          <a:xfrm>
            <a:off x="1" y="0"/>
            <a:ext cx="9143999" cy="1219200"/>
          </a:xfrm>
          <a:prstGeom prst="rect">
            <a:avLst/>
          </a:prstGeom>
          <a:solidFill>
            <a:srgbClr val="C0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DE" sz="2000"/>
          </a:p>
        </p:txBody>
      </p:sp>
      <p:pic>
        <p:nvPicPr>
          <p:cNvPr id="7" name="Picture 2" descr="http://upload.wikimedia.org/wikipedia/commons/thumb/9/99/Wappen_Landkreis_Schweinfurt.svg/508px-Wappen_Landkreis_Schweinfurt.svg.png">
            <a:extLst>
              <a:ext uri="{FF2B5EF4-FFF2-40B4-BE49-F238E27FC236}">
                <a16:creationId xmlns:a16="http://schemas.microsoft.com/office/drawing/2014/main" id="{77036240-E0A2-4A77-BF5B-F15A8C4D560F}"/>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333316" y="97624"/>
            <a:ext cx="749300" cy="979301"/>
          </a:xfrm>
          <a:prstGeom prst="rect">
            <a:avLst/>
          </a:prstGeom>
          <a:noFill/>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8" name="Textfeld 7">
            <a:extLst>
              <a:ext uri="{FF2B5EF4-FFF2-40B4-BE49-F238E27FC236}">
                <a16:creationId xmlns:a16="http://schemas.microsoft.com/office/drawing/2014/main" id="{2A1BB62D-73A7-4BB1-98C9-74C7BD37F757}"/>
              </a:ext>
            </a:extLst>
          </p:cNvPr>
          <p:cNvSpPr txBox="1"/>
          <p:nvPr userDrawn="1"/>
        </p:nvSpPr>
        <p:spPr>
          <a:xfrm>
            <a:off x="5923856" y="233331"/>
            <a:ext cx="2389244" cy="707886"/>
          </a:xfrm>
          <a:prstGeom prst="rect">
            <a:avLst/>
          </a:prstGeom>
          <a:noFill/>
        </p:spPr>
        <p:txBody>
          <a:bodyPr wrap="none" rtlCol="0">
            <a:spAutoFit/>
          </a:bodyPr>
          <a:lstStyle/>
          <a:p>
            <a:pPr algn="r"/>
            <a:r>
              <a:rPr lang="de-DE" sz="2000" dirty="0">
                <a:solidFill>
                  <a:schemeClr val="bg1"/>
                </a:solidFill>
              </a:rPr>
              <a:t>Kreisbrandinspektion</a:t>
            </a:r>
          </a:p>
          <a:p>
            <a:pPr algn="r"/>
            <a:r>
              <a:rPr lang="de-DE" sz="2000" dirty="0">
                <a:solidFill>
                  <a:schemeClr val="bg1"/>
                </a:solidFill>
              </a:rPr>
              <a:t>Schweinfurt</a:t>
            </a:r>
          </a:p>
        </p:txBody>
      </p:sp>
      <p:sp>
        <p:nvSpPr>
          <p:cNvPr id="9" name="Textplatzhalter 5">
            <a:extLst>
              <a:ext uri="{FF2B5EF4-FFF2-40B4-BE49-F238E27FC236}">
                <a16:creationId xmlns:a16="http://schemas.microsoft.com/office/drawing/2014/main" id="{3BB091C6-B793-4CD1-9822-447BE6F5CE62}"/>
              </a:ext>
            </a:extLst>
          </p:cNvPr>
          <p:cNvSpPr>
            <a:spLocks noGrp="1"/>
          </p:cNvSpPr>
          <p:nvPr>
            <p:ph type="body" sz="quarter" idx="15" hasCustomPrompt="1"/>
          </p:nvPr>
        </p:nvSpPr>
        <p:spPr>
          <a:xfrm>
            <a:off x="144000" y="72000"/>
            <a:ext cx="5796000" cy="246221"/>
          </a:xfrm>
        </p:spPr>
        <p:txBody>
          <a:bodyPr lIns="0" tIns="0" rIns="0" bIns="0">
            <a:normAutofit/>
          </a:bodyPr>
          <a:lstStyle>
            <a:lvl1pPr marL="0" indent="0">
              <a:buNone/>
              <a:defRPr lang="de-DE" sz="1600" i="1" kern="1200" dirty="0">
                <a:solidFill>
                  <a:schemeClr val="bg1"/>
                </a:solidFill>
                <a:latin typeface="+mn-lt"/>
                <a:ea typeface="+mn-ea"/>
                <a:cs typeface="+mn-cs"/>
              </a:defRPr>
            </a:lvl1pPr>
          </a:lstStyle>
          <a:p>
            <a:pPr lvl="0"/>
            <a:r>
              <a:rPr lang="de-DE" dirty="0"/>
              <a:t>Untertitel durch Klicken bearbeiten</a:t>
            </a:r>
          </a:p>
        </p:txBody>
      </p:sp>
      <p:sp>
        <p:nvSpPr>
          <p:cNvPr id="11" name="Titel 1">
            <a:extLst>
              <a:ext uri="{FF2B5EF4-FFF2-40B4-BE49-F238E27FC236}">
                <a16:creationId xmlns:a16="http://schemas.microsoft.com/office/drawing/2014/main" id="{D4E70C33-2F75-4769-8B83-E5D9B3450100}"/>
              </a:ext>
            </a:extLst>
          </p:cNvPr>
          <p:cNvSpPr>
            <a:spLocks noGrp="1"/>
          </p:cNvSpPr>
          <p:nvPr>
            <p:ph type="title"/>
          </p:nvPr>
        </p:nvSpPr>
        <p:spPr>
          <a:xfrm>
            <a:off x="144000" y="324000"/>
            <a:ext cx="5796000" cy="900000"/>
          </a:xfrm>
        </p:spPr>
        <p:txBody>
          <a:bodyPr lIns="0" tIns="0" rIns="0" bIns="0">
            <a:normAutofit/>
          </a:bodyPr>
          <a:lstStyle>
            <a:lvl1pPr>
              <a:defRPr sz="2800">
                <a:solidFill>
                  <a:schemeClr val="bg1"/>
                </a:solidFill>
              </a:defRPr>
            </a:lvl1pPr>
          </a:lstStyle>
          <a:p>
            <a:r>
              <a:rPr lang="de-DE"/>
              <a:t>Mastertitelformat bearbeiten</a:t>
            </a:r>
            <a:endParaRPr lang="de-DE" dirty="0"/>
          </a:p>
        </p:txBody>
      </p:sp>
    </p:spTree>
    <p:extLst>
      <p:ext uri="{BB962C8B-B14F-4D97-AF65-F5344CB8AC3E}">
        <p14:creationId xmlns:p14="http://schemas.microsoft.com/office/powerpoint/2010/main" val="23785214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Leer">
    <p:spTree>
      <p:nvGrpSpPr>
        <p:cNvPr id="1" name=""/>
        <p:cNvGrpSpPr/>
        <p:nvPr/>
      </p:nvGrpSpPr>
      <p:grpSpPr>
        <a:xfrm>
          <a:off x="0" y="0"/>
          <a:ext cx="0" cy="0"/>
          <a:chOff x="0" y="0"/>
          <a:chExt cx="0" cy="0"/>
        </a:xfrm>
      </p:grpSpPr>
      <p:sp>
        <p:nvSpPr>
          <p:cNvPr id="3" name="Fußzeilenplatzhalter 2">
            <a:extLst>
              <a:ext uri="{FF2B5EF4-FFF2-40B4-BE49-F238E27FC236}">
                <a16:creationId xmlns:a16="http://schemas.microsoft.com/office/drawing/2014/main" id="{FD640D62-AA1E-4483-A4D4-9C32F72142C2}"/>
              </a:ext>
            </a:extLst>
          </p:cNvPr>
          <p:cNvSpPr>
            <a:spLocks noGrp="1"/>
          </p:cNvSpPr>
          <p:nvPr>
            <p:ph type="ftr" sz="quarter" idx="11"/>
          </p:nvPr>
        </p:nvSpPr>
        <p:spPr/>
        <p:txBody>
          <a:bodyPr/>
          <a:lstStyle/>
          <a:p>
            <a:endParaRPr lang="de-DE"/>
          </a:p>
        </p:txBody>
      </p:sp>
      <p:sp>
        <p:nvSpPr>
          <p:cNvPr id="4" name="Foliennummernplatzhalter 3">
            <a:extLst>
              <a:ext uri="{FF2B5EF4-FFF2-40B4-BE49-F238E27FC236}">
                <a16:creationId xmlns:a16="http://schemas.microsoft.com/office/drawing/2014/main" id="{9674E28A-7986-414A-93D5-643E1D7B8267}"/>
              </a:ext>
            </a:extLst>
          </p:cNvPr>
          <p:cNvSpPr>
            <a:spLocks noGrp="1"/>
          </p:cNvSpPr>
          <p:nvPr>
            <p:ph type="sldNum" sz="quarter" idx="12"/>
          </p:nvPr>
        </p:nvSpPr>
        <p:spPr/>
        <p:txBody>
          <a:bodyPr/>
          <a:lstStyle/>
          <a:p>
            <a:fld id="{3D305B00-A7CE-4902-9016-80217125AAEB}" type="slidenum">
              <a:rPr lang="de-DE" smtClean="0"/>
              <a:t>‹Nr.›</a:t>
            </a:fld>
            <a:endParaRPr lang="de-DE"/>
          </a:p>
        </p:txBody>
      </p:sp>
      <p:sp>
        <p:nvSpPr>
          <p:cNvPr id="5" name="Rechteck 4">
            <a:extLst>
              <a:ext uri="{FF2B5EF4-FFF2-40B4-BE49-F238E27FC236}">
                <a16:creationId xmlns:a16="http://schemas.microsoft.com/office/drawing/2014/main" id="{BE986545-41C7-4BAF-9AAF-D7D7B7ABFA10}"/>
              </a:ext>
            </a:extLst>
          </p:cNvPr>
          <p:cNvSpPr/>
          <p:nvPr userDrawn="1"/>
        </p:nvSpPr>
        <p:spPr>
          <a:xfrm>
            <a:off x="1" y="0"/>
            <a:ext cx="9143999" cy="1219200"/>
          </a:xfrm>
          <a:prstGeom prst="rect">
            <a:avLst/>
          </a:prstGeom>
          <a:solidFill>
            <a:srgbClr val="C0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DE" sz="2000"/>
          </a:p>
        </p:txBody>
      </p:sp>
      <p:pic>
        <p:nvPicPr>
          <p:cNvPr id="6" name="Picture 2" descr="http://upload.wikimedia.org/wikipedia/commons/thumb/9/99/Wappen_Landkreis_Schweinfurt.svg/508px-Wappen_Landkreis_Schweinfurt.svg.png">
            <a:extLst>
              <a:ext uri="{FF2B5EF4-FFF2-40B4-BE49-F238E27FC236}">
                <a16:creationId xmlns:a16="http://schemas.microsoft.com/office/drawing/2014/main" id="{1B8C9D82-8D42-4A84-ACB2-D2EB7130C9E0}"/>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333316" y="97624"/>
            <a:ext cx="749300" cy="979301"/>
          </a:xfrm>
          <a:prstGeom prst="rect">
            <a:avLst/>
          </a:prstGeom>
          <a:noFill/>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7" name="Textfeld 6">
            <a:extLst>
              <a:ext uri="{FF2B5EF4-FFF2-40B4-BE49-F238E27FC236}">
                <a16:creationId xmlns:a16="http://schemas.microsoft.com/office/drawing/2014/main" id="{8E963216-80FE-42B6-A401-58B1B234EE20}"/>
              </a:ext>
            </a:extLst>
          </p:cNvPr>
          <p:cNvSpPr txBox="1"/>
          <p:nvPr userDrawn="1"/>
        </p:nvSpPr>
        <p:spPr>
          <a:xfrm>
            <a:off x="5923856" y="233331"/>
            <a:ext cx="2389244" cy="707886"/>
          </a:xfrm>
          <a:prstGeom prst="rect">
            <a:avLst/>
          </a:prstGeom>
          <a:noFill/>
        </p:spPr>
        <p:txBody>
          <a:bodyPr wrap="none" rtlCol="0">
            <a:spAutoFit/>
          </a:bodyPr>
          <a:lstStyle/>
          <a:p>
            <a:pPr algn="r"/>
            <a:r>
              <a:rPr lang="de-DE" sz="2000" dirty="0">
                <a:solidFill>
                  <a:schemeClr val="bg1"/>
                </a:solidFill>
              </a:rPr>
              <a:t>Kreisbrandinspektion</a:t>
            </a:r>
          </a:p>
          <a:p>
            <a:pPr algn="r"/>
            <a:r>
              <a:rPr lang="de-DE" sz="2000" dirty="0">
                <a:solidFill>
                  <a:schemeClr val="bg1"/>
                </a:solidFill>
              </a:rPr>
              <a:t>Schweinfurt</a:t>
            </a:r>
          </a:p>
        </p:txBody>
      </p:sp>
    </p:spTree>
    <p:extLst>
      <p:ext uri="{BB962C8B-B14F-4D97-AF65-F5344CB8AC3E}">
        <p14:creationId xmlns:p14="http://schemas.microsoft.com/office/powerpoint/2010/main" val="13780020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Inhalt mit Überschrift">
    <p:spTree>
      <p:nvGrpSpPr>
        <p:cNvPr id="1" name=""/>
        <p:cNvGrpSpPr/>
        <p:nvPr/>
      </p:nvGrpSpPr>
      <p:grpSpPr>
        <a:xfrm>
          <a:off x="0" y="0"/>
          <a:ext cx="0" cy="0"/>
          <a:chOff x="0" y="0"/>
          <a:chExt cx="0" cy="0"/>
        </a:xfrm>
      </p:grpSpPr>
      <p:sp>
        <p:nvSpPr>
          <p:cNvPr id="3" name="Inhaltsplatzhalter 2">
            <a:extLst>
              <a:ext uri="{FF2B5EF4-FFF2-40B4-BE49-F238E27FC236}">
                <a16:creationId xmlns:a16="http://schemas.microsoft.com/office/drawing/2014/main" id="{EF634168-A462-428F-9F39-AAF6AAD29605}"/>
              </a:ext>
            </a:extLst>
          </p:cNvPr>
          <p:cNvSpPr>
            <a:spLocks noGrp="1"/>
          </p:cNvSpPr>
          <p:nvPr>
            <p:ph idx="1"/>
          </p:nvPr>
        </p:nvSpPr>
        <p:spPr>
          <a:xfrm>
            <a:off x="3887788" y="1332000"/>
            <a:ext cx="4629150" cy="50400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
        <p:nvSpPr>
          <p:cNvPr id="4" name="Textplatzhalter 3">
            <a:extLst>
              <a:ext uri="{FF2B5EF4-FFF2-40B4-BE49-F238E27FC236}">
                <a16:creationId xmlns:a16="http://schemas.microsoft.com/office/drawing/2014/main" id="{DD8DE942-188C-421B-8D42-EDB26BBFFF9A}"/>
              </a:ext>
            </a:extLst>
          </p:cNvPr>
          <p:cNvSpPr>
            <a:spLocks noGrp="1"/>
          </p:cNvSpPr>
          <p:nvPr>
            <p:ph type="body" sz="half" idx="2"/>
          </p:nvPr>
        </p:nvSpPr>
        <p:spPr>
          <a:xfrm>
            <a:off x="630238" y="1332000"/>
            <a:ext cx="2949575" cy="504000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6" name="Fußzeilenplatzhalter 5">
            <a:extLst>
              <a:ext uri="{FF2B5EF4-FFF2-40B4-BE49-F238E27FC236}">
                <a16:creationId xmlns:a16="http://schemas.microsoft.com/office/drawing/2014/main" id="{5FE9661C-9825-45E5-9203-487A34B32817}"/>
              </a:ext>
            </a:extLst>
          </p:cNvPr>
          <p:cNvSpPr>
            <a:spLocks noGrp="1"/>
          </p:cNvSpPr>
          <p:nvPr>
            <p:ph type="ftr" sz="quarter" idx="11"/>
          </p:nvPr>
        </p:nvSpPr>
        <p:spPr/>
        <p:txBody>
          <a:bodyPr/>
          <a:lstStyle/>
          <a:p>
            <a:endParaRPr lang="de-DE"/>
          </a:p>
        </p:txBody>
      </p:sp>
      <p:sp>
        <p:nvSpPr>
          <p:cNvPr id="7" name="Foliennummernplatzhalter 6">
            <a:extLst>
              <a:ext uri="{FF2B5EF4-FFF2-40B4-BE49-F238E27FC236}">
                <a16:creationId xmlns:a16="http://schemas.microsoft.com/office/drawing/2014/main" id="{A4AAE0DB-E6E9-4B90-B996-7A922025AE84}"/>
              </a:ext>
            </a:extLst>
          </p:cNvPr>
          <p:cNvSpPr>
            <a:spLocks noGrp="1"/>
          </p:cNvSpPr>
          <p:nvPr>
            <p:ph type="sldNum" sz="quarter" idx="12"/>
          </p:nvPr>
        </p:nvSpPr>
        <p:spPr/>
        <p:txBody>
          <a:bodyPr/>
          <a:lstStyle/>
          <a:p>
            <a:fld id="{3D305B00-A7CE-4902-9016-80217125AAEB}" type="slidenum">
              <a:rPr lang="de-DE" smtClean="0"/>
              <a:t>‹Nr.›</a:t>
            </a:fld>
            <a:endParaRPr lang="de-DE"/>
          </a:p>
        </p:txBody>
      </p:sp>
      <p:sp>
        <p:nvSpPr>
          <p:cNvPr id="8" name="Rechteck 7">
            <a:extLst>
              <a:ext uri="{FF2B5EF4-FFF2-40B4-BE49-F238E27FC236}">
                <a16:creationId xmlns:a16="http://schemas.microsoft.com/office/drawing/2014/main" id="{B45E9E03-E609-462C-A045-A0744DDF3AAB}"/>
              </a:ext>
            </a:extLst>
          </p:cNvPr>
          <p:cNvSpPr/>
          <p:nvPr userDrawn="1"/>
        </p:nvSpPr>
        <p:spPr>
          <a:xfrm>
            <a:off x="1" y="0"/>
            <a:ext cx="9143999" cy="1219200"/>
          </a:xfrm>
          <a:prstGeom prst="rect">
            <a:avLst/>
          </a:prstGeom>
          <a:solidFill>
            <a:srgbClr val="C0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DE" sz="2000"/>
          </a:p>
        </p:txBody>
      </p:sp>
      <p:pic>
        <p:nvPicPr>
          <p:cNvPr id="9" name="Picture 2" descr="http://upload.wikimedia.org/wikipedia/commons/thumb/9/99/Wappen_Landkreis_Schweinfurt.svg/508px-Wappen_Landkreis_Schweinfurt.svg.png">
            <a:extLst>
              <a:ext uri="{FF2B5EF4-FFF2-40B4-BE49-F238E27FC236}">
                <a16:creationId xmlns:a16="http://schemas.microsoft.com/office/drawing/2014/main" id="{BBA9FC67-4C17-4D1A-A7EC-BA9985559465}"/>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333316" y="97624"/>
            <a:ext cx="749300" cy="979301"/>
          </a:xfrm>
          <a:prstGeom prst="rect">
            <a:avLst/>
          </a:prstGeom>
          <a:noFill/>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10" name="Textfeld 9">
            <a:extLst>
              <a:ext uri="{FF2B5EF4-FFF2-40B4-BE49-F238E27FC236}">
                <a16:creationId xmlns:a16="http://schemas.microsoft.com/office/drawing/2014/main" id="{C6480152-056E-402E-92EF-2448FE03FBA4}"/>
              </a:ext>
            </a:extLst>
          </p:cNvPr>
          <p:cNvSpPr txBox="1"/>
          <p:nvPr userDrawn="1"/>
        </p:nvSpPr>
        <p:spPr>
          <a:xfrm>
            <a:off x="5923856" y="233331"/>
            <a:ext cx="2389244" cy="707886"/>
          </a:xfrm>
          <a:prstGeom prst="rect">
            <a:avLst/>
          </a:prstGeom>
          <a:noFill/>
        </p:spPr>
        <p:txBody>
          <a:bodyPr wrap="none" rtlCol="0">
            <a:spAutoFit/>
          </a:bodyPr>
          <a:lstStyle/>
          <a:p>
            <a:pPr algn="r"/>
            <a:r>
              <a:rPr lang="de-DE" sz="2000" dirty="0">
                <a:solidFill>
                  <a:schemeClr val="bg1"/>
                </a:solidFill>
              </a:rPr>
              <a:t>Kreisbrandinspektion</a:t>
            </a:r>
          </a:p>
          <a:p>
            <a:pPr algn="r"/>
            <a:r>
              <a:rPr lang="de-DE" sz="2000" dirty="0">
                <a:solidFill>
                  <a:schemeClr val="bg1"/>
                </a:solidFill>
              </a:rPr>
              <a:t>Schweinfurt</a:t>
            </a:r>
          </a:p>
        </p:txBody>
      </p:sp>
      <p:sp>
        <p:nvSpPr>
          <p:cNvPr id="11" name="Textplatzhalter 5">
            <a:extLst>
              <a:ext uri="{FF2B5EF4-FFF2-40B4-BE49-F238E27FC236}">
                <a16:creationId xmlns:a16="http://schemas.microsoft.com/office/drawing/2014/main" id="{B0052FA8-0448-4CF6-ABF3-F38E94B3D64A}"/>
              </a:ext>
            </a:extLst>
          </p:cNvPr>
          <p:cNvSpPr>
            <a:spLocks noGrp="1"/>
          </p:cNvSpPr>
          <p:nvPr>
            <p:ph type="body" sz="quarter" idx="15" hasCustomPrompt="1"/>
          </p:nvPr>
        </p:nvSpPr>
        <p:spPr>
          <a:xfrm>
            <a:off x="144000" y="72000"/>
            <a:ext cx="5796000" cy="246221"/>
          </a:xfrm>
        </p:spPr>
        <p:txBody>
          <a:bodyPr lIns="0" tIns="0" rIns="0" bIns="0">
            <a:normAutofit/>
          </a:bodyPr>
          <a:lstStyle>
            <a:lvl1pPr marL="0" indent="0">
              <a:buNone/>
              <a:defRPr lang="de-DE" sz="1600" i="1" kern="1200" dirty="0">
                <a:solidFill>
                  <a:schemeClr val="bg1"/>
                </a:solidFill>
                <a:latin typeface="+mn-lt"/>
                <a:ea typeface="+mn-ea"/>
                <a:cs typeface="+mn-cs"/>
              </a:defRPr>
            </a:lvl1pPr>
          </a:lstStyle>
          <a:p>
            <a:pPr lvl="0"/>
            <a:r>
              <a:rPr lang="de-DE" dirty="0"/>
              <a:t>Untertitel durch Klicken bearbeiten</a:t>
            </a:r>
          </a:p>
        </p:txBody>
      </p:sp>
      <p:sp>
        <p:nvSpPr>
          <p:cNvPr id="13" name="Titel 1">
            <a:extLst>
              <a:ext uri="{FF2B5EF4-FFF2-40B4-BE49-F238E27FC236}">
                <a16:creationId xmlns:a16="http://schemas.microsoft.com/office/drawing/2014/main" id="{172AEF04-D315-4533-B1B7-5D19DC799A43}"/>
              </a:ext>
            </a:extLst>
          </p:cNvPr>
          <p:cNvSpPr>
            <a:spLocks noGrp="1"/>
          </p:cNvSpPr>
          <p:nvPr>
            <p:ph type="title"/>
          </p:nvPr>
        </p:nvSpPr>
        <p:spPr>
          <a:xfrm>
            <a:off x="144000" y="324000"/>
            <a:ext cx="5796000" cy="900000"/>
          </a:xfrm>
        </p:spPr>
        <p:txBody>
          <a:bodyPr lIns="0" tIns="0" rIns="0" bIns="0">
            <a:normAutofit/>
          </a:bodyPr>
          <a:lstStyle>
            <a:lvl1pPr>
              <a:defRPr sz="2800">
                <a:solidFill>
                  <a:schemeClr val="bg1"/>
                </a:solidFill>
              </a:defRPr>
            </a:lvl1pPr>
          </a:lstStyle>
          <a:p>
            <a:r>
              <a:rPr lang="de-DE"/>
              <a:t>Mastertitelformat bearbeiten</a:t>
            </a:r>
            <a:endParaRPr lang="de-DE" dirty="0"/>
          </a:p>
        </p:txBody>
      </p:sp>
    </p:spTree>
    <p:extLst>
      <p:ext uri="{BB962C8B-B14F-4D97-AF65-F5344CB8AC3E}">
        <p14:creationId xmlns:p14="http://schemas.microsoft.com/office/powerpoint/2010/main" val="42022000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Bild mit Überschrift">
    <p:spTree>
      <p:nvGrpSpPr>
        <p:cNvPr id="1" name=""/>
        <p:cNvGrpSpPr/>
        <p:nvPr/>
      </p:nvGrpSpPr>
      <p:grpSpPr>
        <a:xfrm>
          <a:off x="0" y="0"/>
          <a:ext cx="0" cy="0"/>
          <a:chOff x="0" y="0"/>
          <a:chExt cx="0" cy="0"/>
        </a:xfrm>
      </p:grpSpPr>
      <p:sp>
        <p:nvSpPr>
          <p:cNvPr id="3" name="Bildplatzhalter 2">
            <a:extLst>
              <a:ext uri="{FF2B5EF4-FFF2-40B4-BE49-F238E27FC236}">
                <a16:creationId xmlns:a16="http://schemas.microsoft.com/office/drawing/2014/main" id="{95C267E5-8CD6-46C0-AAC3-C1E60ACC8594}"/>
              </a:ext>
            </a:extLst>
          </p:cNvPr>
          <p:cNvSpPr>
            <a:spLocks noGrp="1"/>
          </p:cNvSpPr>
          <p:nvPr>
            <p:ph type="pic" idx="1"/>
          </p:nvPr>
        </p:nvSpPr>
        <p:spPr>
          <a:xfrm>
            <a:off x="3887788" y="1332000"/>
            <a:ext cx="4629150" cy="50400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de-DE"/>
              <a:t>Bild durch Klicken auf Symbol hinzufügen</a:t>
            </a:r>
          </a:p>
        </p:txBody>
      </p:sp>
      <p:sp>
        <p:nvSpPr>
          <p:cNvPr id="4" name="Textplatzhalter 3">
            <a:extLst>
              <a:ext uri="{FF2B5EF4-FFF2-40B4-BE49-F238E27FC236}">
                <a16:creationId xmlns:a16="http://schemas.microsoft.com/office/drawing/2014/main" id="{D53830C0-3DBD-4DC9-B266-2342F6D2123B}"/>
              </a:ext>
            </a:extLst>
          </p:cNvPr>
          <p:cNvSpPr>
            <a:spLocks noGrp="1"/>
          </p:cNvSpPr>
          <p:nvPr>
            <p:ph type="body" sz="half" idx="2"/>
          </p:nvPr>
        </p:nvSpPr>
        <p:spPr>
          <a:xfrm>
            <a:off x="630238" y="1332000"/>
            <a:ext cx="2949575" cy="5040000"/>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6" name="Fußzeilenplatzhalter 5">
            <a:extLst>
              <a:ext uri="{FF2B5EF4-FFF2-40B4-BE49-F238E27FC236}">
                <a16:creationId xmlns:a16="http://schemas.microsoft.com/office/drawing/2014/main" id="{1F80543A-2CAA-4763-9927-57C4956FB5FE}"/>
              </a:ext>
            </a:extLst>
          </p:cNvPr>
          <p:cNvSpPr>
            <a:spLocks noGrp="1"/>
          </p:cNvSpPr>
          <p:nvPr>
            <p:ph type="ftr" sz="quarter" idx="11"/>
          </p:nvPr>
        </p:nvSpPr>
        <p:spPr/>
        <p:txBody>
          <a:bodyPr/>
          <a:lstStyle/>
          <a:p>
            <a:endParaRPr lang="de-DE"/>
          </a:p>
        </p:txBody>
      </p:sp>
      <p:sp>
        <p:nvSpPr>
          <p:cNvPr id="7" name="Foliennummernplatzhalter 6">
            <a:extLst>
              <a:ext uri="{FF2B5EF4-FFF2-40B4-BE49-F238E27FC236}">
                <a16:creationId xmlns:a16="http://schemas.microsoft.com/office/drawing/2014/main" id="{2F92D568-2FFC-4DCE-8933-051FE0E3F2D4}"/>
              </a:ext>
            </a:extLst>
          </p:cNvPr>
          <p:cNvSpPr>
            <a:spLocks noGrp="1"/>
          </p:cNvSpPr>
          <p:nvPr>
            <p:ph type="sldNum" sz="quarter" idx="12"/>
          </p:nvPr>
        </p:nvSpPr>
        <p:spPr/>
        <p:txBody>
          <a:bodyPr/>
          <a:lstStyle/>
          <a:p>
            <a:fld id="{3D305B00-A7CE-4902-9016-80217125AAEB}" type="slidenum">
              <a:rPr lang="de-DE" smtClean="0"/>
              <a:t>‹Nr.›</a:t>
            </a:fld>
            <a:endParaRPr lang="de-DE"/>
          </a:p>
        </p:txBody>
      </p:sp>
      <p:sp>
        <p:nvSpPr>
          <p:cNvPr id="8" name="Rechteck 7">
            <a:extLst>
              <a:ext uri="{FF2B5EF4-FFF2-40B4-BE49-F238E27FC236}">
                <a16:creationId xmlns:a16="http://schemas.microsoft.com/office/drawing/2014/main" id="{2666EAF6-163E-49E0-B05C-9E9C9481A408}"/>
              </a:ext>
            </a:extLst>
          </p:cNvPr>
          <p:cNvSpPr/>
          <p:nvPr userDrawn="1"/>
        </p:nvSpPr>
        <p:spPr>
          <a:xfrm>
            <a:off x="1" y="0"/>
            <a:ext cx="9143999" cy="1219200"/>
          </a:xfrm>
          <a:prstGeom prst="rect">
            <a:avLst/>
          </a:prstGeom>
          <a:solidFill>
            <a:srgbClr val="C0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DE" sz="2000"/>
          </a:p>
        </p:txBody>
      </p:sp>
      <p:pic>
        <p:nvPicPr>
          <p:cNvPr id="9" name="Picture 2" descr="http://upload.wikimedia.org/wikipedia/commons/thumb/9/99/Wappen_Landkreis_Schweinfurt.svg/508px-Wappen_Landkreis_Schweinfurt.svg.png">
            <a:extLst>
              <a:ext uri="{FF2B5EF4-FFF2-40B4-BE49-F238E27FC236}">
                <a16:creationId xmlns:a16="http://schemas.microsoft.com/office/drawing/2014/main" id="{FCE85071-45AF-4534-A8CD-BC039F880D38}"/>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333316" y="97624"/>
            <a:ext cx="749300" cy="979301"/>
          </a:xfrm>
          <a:prstGeom prst="rect">
            <a:avLst/>
          </a:prstGeom>
          <a:noFill/>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10" name="Textfeld 9">
            <a:extLst>
              <a:ext uri="{FF2B5EF4-FFF2-40B4-BE49-F238E27FC236}">
                <a16:creationId xmlns:a16="http://schemas.microsoft.com/office/drawing/2014/main" id="{301EAF79-CF85-4DC5-B50E-1489D0172082}"/>
              </a:ext>
            </a:extLst>
          </p:cNvPr>
          <p:cNvSpPr txBox="1"/>
          <p:nvPr userDrawn="1"/>
        </p:nvSpPr>
        <p:spPr>
          <a:xfrm>
            <a:off x="5923856" y="233331"/>
            <a:ext cx="2389244" cy="707886"/>
          </a:xfrm>
          <a:prstGeom prst="rect">
            <a:avLst/>
          </a:prstGeom>
          <a:noFill/>
        </p:spPr>
        <p:txBody>
          <a:bodyPr wrap="none" rtlCol="0">
            <a:spAutoFit/>
          </a:bodyPr>
          <a:lstStyle/>
          <a:p>
            <a:pPr algn="r"/>
            <a:r>
              <a:rPr lang="de-DE" sz="2000" dirty="0">
                <a:solidFill>
                  <a:schemeClr val="bg1"/>
                </a:solidFill>
              </a:rPr>
              <a:t>Kreisbrandinspektion</a:t>
            </a:r>
          </a:p>
          <a:p>
            <a:pPr algn="r"/>
            <a:r>
              <a:rPr lang="de-DE" sz="2000" dirty="0">
                <a:solidFill>
                  <a:schemeClr val="bg1"/>
                </a:solidFill>
              </a:rPr>
              <a:t>Schweinfurt</a:t>
            </a:r>
          </a:p>
        </p:txBody>
      </p:sp>
      <p:sp>
        <p:nvSpPr>
          <p:cNvPr id="11" name="Textplatzhalter 5">
            <a:extLst>
              <a:ext uri="{FF2B5EF4-FFF2-40B4-BE49-F238E27FC236}">
                <a16:creationId xmlns:a16="http://schemas.microsoft.com/office/drawing/2014/main" id="{AB7A373F-1528-403D-B7FC-EA096E40015E}"/>
              </a:ext>
            </a:extLst>
          </p:cNvPr>
          <p:cNvSpPr>
            <a:spLocks noGrp="1"/>
          </p:cNvSpPr>
          <p:nvPr>
            <p:ph type="body" sz="quarter" idx="15" hasCustomPrompt="1"/>
          </p:nvPr>
        </p:nvSpPr>
        <p:spPr>
          <a:xfrm>
            <a:off x="144000" y="72000"/>
            <a:ext cx="5796000" cy="246221"/>
          </a:xfrm>
        </p:spPr>
        <p:txBody>
          <a:bodyPr lIns="0" tIns="0" rIns="0" bIns="0">
            <a:normAutofit/>
          </a:bodyPr>
          <a:lstStyle>
            <a:lvl1pPr marL="0" indent="0">
              <a:buNone/>
              <a:defRPr lang="de-DE" sz="1600" i="1" kern="1200" dirty="0">
                <a:solidFill>
                  <a:schemeClr val="bg1"/>
                </a:solidFill>
                <a:latin typeface="+mn-lt"/>
                <a:ea typeface="+mn-ea"/>
                <a:cs typeface="+mn-cs"/>
              </a:defRPr>
            </a:lvl1pPr>
          </a:lstStyle>
          <a:p>
            <a:pPr lvl="0"/>
            <a:r>
              <a:rPr lang="de-DE" dirty="0"/>
              <a:t>Untertitel durch Klicken bearbeiten</a:t>
            </a:r>
          </a:p>
        </p:txBody>
      </p:sp>
      <p:sp>
        <p:nvSpPr>
          <p:cNvPr id="12" name="Titel 1">
            <a:extLst>
              <a:ext uri="{FF2B5EF4-FFF2-40B4-BE49-F238E27FC236}">
                <a16:creationId xmlns:a16="http://schemas.microsoft.com/office/drawing/2014/main" id="{F46BA745-151F-4560-B058-E5A04943AE4D}"/>
              </a:ext>
            </a:extLst>
          </p:cNvPr>
          <p:cNvSpPr>
            <a:spLocks noGrp="1"/>
          </p:cNvSpPr>
          <p:nvPr>
            <p:ph type="title"/>
          </p:nvPr>
        </p:nvSpPr>
        <p:spPr>
          <a:xfrm>
            <a:off x="144000" y="324000"/>
            <a:ext cx="5796000" cy="900000"/>
          </a:xfrm>
        </p:spPr>
        <p:txBody>
          <a:bodyPr lIns="0" tIns="0" rIns="0" bIns="0">
            <a:normAutofit/>
          </a:bodyPr>
          <a:lstStyle>
            <a:lvl1pPr>
              <a:defRPr sz="2800">
                <a:solidFill>
                  <a:schemeClr val="bg1"/>
                </a:solidFill>
              </a:defRPr>
            </a:lvl1pPr>
          </a:lstStyle>
          <a:p>
            <a:r>
              <a:rPr lang="de-DE"/>
              <a:t>Mastertitelformat bearbeiten</a:t>
            </a:r>
            <a:endParaRPr lang="de-DE" dirty="0"/>
          </a:p>
        </p:txBody>
      </p:sp>
    </p:spTree>
    <p:extLst>
      <p:ext uri="{BB962C8B-B14F-4D97-AF65-F5344CB8AC3E}">
        <p14:creationId xmlns:p14="http://schemas.microsoft.com/office/powerpoint/2010/main" val="29079750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tel und vertikaler Text">
    <p:spTree>
      <p:nvGrpSpPr>
        <p:cNvPr id="1" name=""/>
        <p:cNvGrpSpPr/>
        <p:nvPr/>
      </p:nvGrpSpPr>
      <p:grpSpPr>
        <a:xfrm>
          <a:off x="0" y="0"/>
          <a:ext cx="0" cy="0"/>
          <a:chOff x="0" y="0"/>
          <a:chExt cx="0" cy="0"/>
        </a:xfrm>
      </p:grpSpPr>
      <p:sp>
        <p:nvSpPr>
          <p:cNvPr id="3" name="Vertikaler Textplatzhalter 2">
            <a:extLst>
              <a:ext uri="{FF2B5EF4-FFF2-40B4-BE49-F238E27FC236}">
                <a16:creationId xmlns:a16="http://schemas.microsoft.com/office/drawing/2014/main" id="{679C2EA8-C018-46CB-80EA-CC83237E9618}"/>
              </a:ext>
            </a:extLst>
          </p:cNvPr>
          <p:cNvSpPr>
            <a:spLocks noGrp="1"/>
          </p:cNvSpPr>
          <p:nvPr>
            <p:ph type="body" orient="vert" idx="1"/>
          </p:nvPr>
        </p:nvSpPr>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5" name="Fußzeilenplatzhalter 4">
            <a:extLst>
              <a:ext uri="{FF2B5EF4-FFF2-40B4-BE49-F238E27FC236}">
                <a16:creationId xmlns:a16="http://schemas.microsoft.com/office/drawing/2014/main" id="{6E65B8F2-3BD6-43ED-892B-39127BDAC509}"/>
              </a:ext>
            </a:extLst>
          </p:cNvPr>
          <p:cNvSpPr>
            <a:spLocks noGrp="1"/>
          </p:cNvSpPr>
          <p:nvPr>
            <p:ph type="ftr" sz="quarter" idx="11"/>
          </p:nvPr>
        </p:nvSpPr>
        <p:spPr/>
        <p:txBody>
          <a:bodyPr/>
          <a:lstStyle/>
          <a:p>
            <a:endParaRPr lang="de-DE"/>
          </a:p>
        </p:txBody>
      </p:sp>
      <p:sp>
        <p:nvSpPr>
          <p:cNvPr id="6" name="Foliennummernplatzhalter 5">
            <a:extLst>
              <a:ext uri="{FF2B5EF4-FFF2-40B4-BE49-F238E27FC236}">
                <a16:creationId xmlns:a16="http://schemas.microsoft.com/office/drawing/2014/main" id="{BD9BB53A-EF50-4745-97C2-5F5164272E05}"/>
              </a:ext>
            </a:extLst>
          </p:cNvPr>
          <p:cNvSpPr>
            <a:spLocks noGrp="1"/>
          </p:cNvSpPr>
          <p:nvPr>
            <p:ph type="sldNum" sz="quarter" idx="12"/>
          </p:nvPr>
        </p:nvSpPr>
        <p:spPr/>
        <p:txBody>
          <a:bodyPr/>
          <a:lstStyle/>
          <a:p>
            <a:fld id="{3D305B00-A7CE-4902-9016-80217125AAEB}" type="slidenum">
              <a:rPr lang="de-DE" smtClean="0"/>
              <a:t>‹Nr.›</a:t>
            </a:fld>
            <a:endParaRPr lang="de-DE"/>
          </a:p>
        </p:txBody>
      </p:sp>
      <p:sp>
        <p:nvSpPr>
          <p:cNvPr id="7" name="Rechteck 6">
            <a:extLst>
              <a:ext uri="{FF2B5EF4-FFF2-40B4-BE49-F238E27FC236}">
                <a16:creationId xmlns:a16="http://schemas.microsoft.com/office/drawing/2014/main" id="{6900C0E6-B167-4610-9F5A-04AD53A4FE89}"/>
              </a:ext>
            </a:extLst>
          </p:cNvPr>
          <p:cNvSpPr/>
          <p:nvPr userDrawn="1"/>
        </p:nvSpPr>
        <p:spPr>
          <a:xfrm>
            <a:off x="1" y="0"/>
            <a:ext cx="9143999" cy="1219200"/>
          </a:xfrm>
          <a:prstGeom prst="rect">
            <a:avLst/>
          </a:prstGeom>
          <a:solidFill>
            <a:srgbClr val="C0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de-DE" sz="2000"/>
          </a:p>
        </p:txBody>
      </p:sp>
      <p:pic>
        <p:nvPicPr>
          <p:cNvPr id="8" name="Picture 2" descr="http://upload.wikimedia.org/wikipedia/commons/thumb/9/99/Wappen_Landkreis_Schweinfurt.svg/508px-Wappen_Landkreis_Schweinfurt.svg.png">
            <a:extLst>
              <a:ext uri="{FF2B5EF4-FFF2-40B4-BE49-F238E27FC236}">
                <a16:creationId xmlns:a16="http://schemas.microsoft.com/office/drawing/2014/main" id="{693DFAD0-58FF-475B-B25B-CA0195995498}"/>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333316" y="97624"/>
            <a:ext cx="749300" cy="979301"/>
          </a:xfrm>
          <a:prstGeom prst="rect">
            <a:avLst/>
          </a:prstGeom>
          <a:noFill/>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9" name="Textfeld 8">
            <a:extLst>
              <a:ext uri="{FF2B5EF4-FFF2-40B4-BE49-F238E27FC236}">
                <a16:creationId xmlns:a16="http://schemas.microsoft.com/office/drawing/2014/main" id="{9CFF71B7-FB62-4CE3-AB00-7DABB5122638}"/>
              </a:ext>
            </a:extLst>
          </p:cNvPr>
          <p:cNvSpPr txBox="1"/>
          <p:nvPr userDrawn="1"/>
        </p:nvSpPr>
        <p:spPr>
          <a:xfrm>
            <a:off x="5923856" y="233331"/>
            <a:ext cx="2389244" cy="707886"/>
          </a:xfrm>
          <a:prstGeom prst="rect">
            <a:avLst/>
          </a:prstGeom>
          <a:noFill/>
        </p:spPr>
        <p:txBody>
          <a:bodyPr wrap="none" rtlCol="0">
            <a:spAutoFit/>
          </a:bodyPr>
          <a:lstStyle/>
          <a:p>
            <a:pPr algn="r"/>
            <a:r>
              <a:rPr lang="de-DE" sz="2000" dirty="0">
                <a:solidFill>
                  <a:schemeClr val="bg1"/>
                </a:solidFill>
              </a:rPr>
              <a:t>Kreisbrandinspektion</a:t>
            </a:r>
          </a:p>
          <a:p>
            <a:pPr algn="r"/>
            <a:r>
              <a:rPr lang="de-DE" sz="2000" dirty="0">
                <a:solidFill>
                  <a:schemeClr val="bg1"/>
                </a:solidFill>
              </a:rPr>
              <a:t>Schweinfurt</a:t>
            </a:r>
          </a:p>
        </p:txBody>
      </p:sp>
      <p:sp>
        <p:nvSpPr>
          <p:cNvPr id="10" name="Textplatzhalter 5">
            <a:extLst>
              <a:ext uri="{FF2B5EF4-FFF2-40B4-BE49-F238E27FC236}">
                <a16:creationId xmlns:a16="http://schemas.microsoft.com/office/drawing/2014/main" id="{0259C350-63A8-4270-AD97-D9D5A68600E8}"/>
              </a:ext>
            </a:extLst>
          </p:cNvPr>
          <p:cNvSpPr>
            <a:spLocks noGrp="1"/>
          </p:cNvSpPr>
          <p:nvPr>
            <p:ph type="body" sz="quarter" idx="15" hasCustomPrompt="1"/>
          </p:nvPr>
        </p:nvSpPr>
        <p:spPr>
          <a:xfrm>
            <a:off x="144000" y="72000"/>
            <a:ext cx="5796000" cy="246221"/>
          </a:xfrm>
        </p:spPr>
        <p:txBody>
          <a:bodyPr lIns="0" tIns="0" rIns="0" bIns="0">
            <a:normAutofit/>
          </a:bodyPr>
          <a:lstStyle>
            <a:lvl1pPr marL="0" indent="0">
              <a:buNone/>
              <a:defRPr lang="de-DE" sz="1600" i="1" kern="1200" dirty="0">
                <a:solidFill>
                  <a:schemeClr val="bg1"/>
                </a:solidFill>
                <a:latin typeface="+mn-lt"/>
                <a:ea typeface="+mn-ea"/>
                <a:cs typeface="+mn-cs"/>
              </a:defRPr>
            </a:lvl1pPr>
          </a:lstStyle>
          <a:p>
            <a:pPr lvl="0"/>
            <a:r>
              <a:rPr lang="de-DE" dirty="0"/>
              <a:t>Untertitel durch Klicken bearbeiten</a:t>
            </a:r>
          </a:p>
        </p:txBody>
      </p:sp>
      <p:sp>
        <p:nvSpPr>
          <p:cNvPr id="11" name="Titel 1">
            <a:extLst>
              <a:ext uri="{FF2B5EF4-FFF2-40B4-BE49-F238E27FC236}">
                <a16:creationId xmlns:a16="http://schemas.microsoft.com/office/drawing/2014/main" id="{9BDB856D-E44B-45F5-8151-9171EC503528}"/>
              </a:ext>
            </a:extLst>
          </p:cNvPr>
          <p:cNvSpPr>
            <a:spLocks noGrp="1"/>
          </p:cNvSpPr>
          <p:nvPr>
            <p:ph type="title"/>
          </p:nvPr>
        </p:nvSpPr>
        <p:spPr>
          <a:xfrm>
            <a:off x="144000" y="324000"/>
            <a:ext cx="5796000" cy="900000"/>
          </a:xfrm>
        </p:spPr>
        <p:txBody>
          <a:bodyPr lIns="0" tIns="0" rIns="0" bIns="0">
            <a:normAutofit/>
          </a:bodyPr>
          <a:lstStyle>
            <a:lvl1pPr>
              <a:defRPr sz="2800">
                <a:solidFill>
                  <a:schemeClr val="bg1"/>
                </a:solidFill>
              </a:defRPr>
            </a:lvl1pPr>
          </a:lstStyle>
          <a:p>
            <a:r>
              <a:rPr lang="de-DE"/>
              <a:t>Mastertitelformat bearbeiten</a:t>
            </a:r>
            <a:endParaRPr lang="de-DE" dirty="0"/>
          </a:p>
        </p:txBody>
      </p:sp>
    </p:spTree>
    <p:extLst>
      <p:ext uri="{BB962C8B-B14F-4D97-AF65-F5344CB8AC3E}">
        <p14:creationId xmlns:p14="http://schemas.microsoft.com/office/powerpoint/2010/main" val="28503369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a:extLst>
              <a:ext uri="{FF2B5EF4-FFF2-40B4-BE49-F238E27FC236}">
                <a16:creationId xmlns:a16="http://schemas.microsoft.com/office/drawing/2014/main" id="{5229BBD5-C1D0-4CF8-BEB0-6DF25356019D}"/>
              </a:ext>
            </a:extLst>
          </p:cNvPr>
          <p:cNvSpPr>
            <a:spLocks noGrp="1"/>
          </p:cNvSpPr>
          <p:nvPr>
            <p:ph type="title" orient="vert"/>
          </p:nvPr>
        </p:nvSpPr>
        <p:spPr>
          <a:xfrm>
            <a:off x="6543675" y="365125"/>
            <a:ext cx="1971675" cy="5811838"/>
          </a:xfrm>
        </p:spPr>
        <p:txBody>
          <a:bodyPr vert="eaVert"/>
          <a:lstStyle/>
          <a:p>
            <a:r>
              <a:rPr lang="de-DE"/>
              <a:t>Mastertitelformat bearbeiten</a:t>
            </a:r>
          </a:p>
        </p:txBody>
      </p:sp>
      <p:sp>
        <p:nvSpPr>
          <p:cNvPr id="3" name="Vertikaler Textplatzhalter 2">
            <a:extLst>
              <a:ext uri="{FF2B5EF4-FFF2-40B4-BE49-F238E27FC236}">
                <a16:creationId xmlns:a16="http://schemas.microsoft.com/office/drawing/2014/main" id="{A05B47BC-892C-45C1-B078-5D1B7FE02772}"/>
              </a:ext>
            </a:extLst>
          </p:cNvPr>
          <p:cNvSpPr>
            <a:spLocks noGrp="1"/>
          </p:cNvSpPr>
          <p:nvPr>
            <p:ph type="body" orient="vert" idx="1"/>
          </p:nvPr>
        </p:nvSpPr>
        <p:spPr>
          <a:xfrm>
            <a:off x="628650" y="365125"/>
            <a:ext cx="5762625" cy="5811838"/>
          </a:xfrm>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5" name="Fußzeilenplatzhalter 4">
            <a:extLst>
              <a:ext uri="{FF2B5EF4-FFF2-40B4-BE49-F238E27FC236}">
                <a16:creationId xmlns:a16="http://schemas.microsoft.com/office/drawing/2014/main" id="{0E5BAFC7-7BDE-4A60-9140-C36A2BC08489}"/>
              </a:ext>
            </a:extLst>
          </p:cNvPr>
          <p:cNvSpPr>
            <a:spLocks noGrp="1"/>
          </p:cNvSpPr>
          <p:nvPr>
            <p:ph type="ftr" sz="quarter" idx="11"/>
          </p:nvPr>
        </p:nvSpPr>
        <p:spPr/>
        <p:txBody>
          <a:bodyPr/>
          <a:lstStyle/>
          <a:p>
            <a:endParaRPr lang="de-DE"/>
          </a:p>
        </p:txBody>
      </p:sp>
      <p:sp>
        <p:nvSpPr>
          <p:cNvPr id="6" name="Foliennummernplatzhalter 5">
            <a:extLst>
              <a:ext uri="{FF2B5EF4-FFF2-40B4-BE49-F238E27FC236}">
                <a16:creationId xmlns:a16="http://schemas.microsoft.com/office/drawing/2014/main" id="{82522E2F-4B6B-4EDB-AECD-2767BDDF0D82}"/>
              </a:ext>
            </a:extLst>
          </p:cNvPr>
          <p:cNvSpPr>
            <a:spLocks noGrp="1"/>
          </p:cNvSpPr>
          <p:nvPr>
            <p:ph type="sldNum" sz="quarter" idx="12"/>
          </p:nvPr>
        </p:nvSpPr>
        <p:spPr/>
        <p:txBody>
          <a:bodyPr/>
          <a:lstStyle/>
          <a:p>
            <a:fld id="{3D305B00-A7CE-4902-9016-80217125AAEB}" type="slidenum">
              <a:rPr lang="de-DE" smtClean="0"/>
              <a:t>‹Nr.›</a:t>
            </a:fld>
            <a:endParaRPr lang="de-DE"/>
          </a:p>
        </p:txBody>
      </p:sp>
    </p:spTree>
    <p:extLst>
      <p:ext uri="{BB962C8B-B14F-4D97-AF65-F5344CB8AC3E}">
        <p14:creationId xmlns:p14="http://schemas.microsoft.com/office/powerpoint/2010/main" val="27013705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elplatzhalter 1">
            <a:extLst>
              <a:ext uri="{FF2B5EF4-FFF2-40B4-BE49-F238E27FC236}">
                <a16:creationId xmlns:a16="http://schemas.microsoft.com/office/drawing/2014/main" id="{FC52B4D9-392E-4255-B5CD-6B68743215DE}"/>
              </a:ext>
            </a:extLst>
          </p:cNvPr>
          <p:cNvSpPr>
            <a:spLocks noGrp="1"/>
          </p:cNvSpPr>
          <p:nvPr>
            <p:ph type="title"/>
          </p:nvPr>
        </p:nvSpPr>
        <p:spPr>
          <a:xfrm>
            <a:off x="252000" y="174625"/>
            <a:ext cx="7886700" cy="1325563"/>
          </a:xfrm>
          <a:prstGeom prst="rect">
            <a:avLst/>
          </a:prstGeom>
        </p:spPr>
        <p:txBody>
          <a:bodyPr vert="horz" lIns="91440" tIns="45720" rIns="91440" bIns="45720" rtlCol="0" anchor="ctr">
            <a:normAutofit/>
          </a:bodyPr>
          <a:lstStyle/>
          <a:p>
            <a:r>
              <a:rPr lang="de-DE" dirty="0"/>
              <a:t>Titelmasterformat durch Klicken bearbeiten</a:t>
            </a:r>
          </a:p>
        </p:txBody>
      </p:sp>
      <p:sp>
        <p:nvSpPr>
          <p:cNvPr id="3" name="Textplatzhalter 2">
            <a:extLst>
              <a:ext uri="{FF2B5EF4-FFF2-40B4-BE49-F238E27FC236}">
                <a16:creationId xmlns:a16="http://schemas.microsoft.com/office/drawing/2014/main" id="{923AD7F4-CBA1-4536-AF88-D9B21FAC3051}"/>
              </a:ext>
            </a:extLst>
          </p:cNvPr>
          <p:cNvSpPr>
            <a:spLocks noGrp="1"/>
          </p:cNvSpPr>
          <p:nvPr>
            <p:ph type="body" idx="1"/>
          </p:nvPr>
        </p:nvSpPr>
        <p:spPr>
          <a:xfrm>
            <a:off x="252000" y="1332000"/>
            <a:ext cx="8640000" cy="5040000"/>
          </a:xfrm>
          <a:prstGeom prst="rect">
            <a:avLst/>
          </a:prstGeom>
        </p:spPr>
        <p:txBody>
          <a:bodyPr vert="horz" lIns="91440" tIns="45720" rIns="91440" bIns="45720" rtlCol="0">
            <a:normAutofit/>
          </a:bodyPr>
          <a:lstStyle/>
          <a:p>
            <a:pPr lvl="0"/>
            <a:r>
              <a:rPr lang="de-DE" dirty="0"/>
              <a:t>Formatvorlagen des Textmasters bearbeiten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5" name="Fußzeilenplatzhalter 4">
            <a:extLst>
              <a:ext uri="{FF2B5EF4-FFF2-40B4-BE49-F238E27FC236}">
                <a16:creationId xmlns:a16="http://schemas.microsoft.com/office/drawing/2014/main" id="{3E88A542-17F2-423E-9F63-055D49D5D999}"/>
              </a:ext>
            </a:extLst>
          </p:cNvPr>
          <p:cNvSpPr>
            <a:spLocks noGrp="1"/>
          </p:cNvSpPr>
          <p:nvPr>
            <p:ph type="ftr" sz="quarter" idx="3"/>
          </p:nvPr>
        </p:nvSpPr>
        <p:spPr>
          <a:xfrm>
            <a:off x="252000" y="6480000"/>
            <a:ext cx="6660000" cy="153888"/>
          </a:xfrm>
          <a:prstGeom prst="rect">
            <a:avLst/>
          </a:prstGeom>
        </p:spPr>
        <p:txBody>
          <a:bodyPr vert="horz" wrap="square" lIns="0" tIns="0" rIns="0" bIns="0" rtlCol="0" anchor="ctr">
            <a:spAutoFit/>
          </a:bodyPr>
          <a:lstStyle>
            <a:lvl1pPr algn="l">
              <a:defRPr sz="1000">
                <a:solidFill>
                  <a:schemeClr val="tx1">
                    <a:tint val="75000"/>
                  </a:schemeClr>
                </a:solidFill>
                <a:latin typeface="+mn-lt"/>
              </a:defRPr>
            </a:lvl1pPr>
          </a:lstStyle>
          <a:p>
            <a:endParaRPr lang="de-DE" dirty="0"/>
          </a:p>
        </p:txBody>
      </p:sp>
      <p:sp>
        <p:nvSpPr>
          <p:cNvPr id="6" name="Foliennummernplatzhalter 5">
            <a:extLst>
              <a:ext uri="{FF2B5EF4-FFF2-40B4-BE49-F238E27FC236}">
                <a16:creationId xmlns:a16="http://schemas.microsoft.com/office/drawing/2014/main" id="{C13F5B7F-72ED-4E11-AE5C-6C9BBD7B942B}"/>
              </a:ext>
            </a:extLst>
          </p:cNvPr>
          <p:cNvSpPr>
            <a:spLocks noGrp="1"/>
          </p:cNvSpPr>
          <p:nvPr>
            <p:ph type="sldNum" sz="quarter" idx="4"/>
          </p:nvPr>
        </p:nvSpPr>
        <p:spPr>
          <a:xfrm>
            <a:off x="7812000" y="6480000"/>
            <a:ext cx="1080000" cy="153888"/>
          </a:xfrm>
          <a:prstGeom prst="rect">
            <a:avLst/>
          </a:prstGeom>
        </p:spPr>
        <p:txBody>
          <a:bodyPr vert="horz" lIns="0" tIns="0" rIns="0" bIns="0" rtlCol="0" anchor="ctr">
            <a:spAutoFit/>
          </a:bodyPr>
          <a:lstStyle>
            <a:lvl1pPr algn="r">
              <a:defRPr sz="1000">
                <a:solidFill>
                  <a:schemeClr val="tx1">
                    <a:tint val="75000"/>
                  </a:schemeClr>
                </a:solidFill>
                <a:latin typeface="+mn-lt"/>
              </a:defRPr>
            </a:lvl1pPr>
          </a:lstStyle>
          <a:p>
            <a:fld id="{3D305B00-A7CE-4902-9016-80217125AAEB}" type="slidenum">
              <a:rPr lang="de-DE" smtClean="0"/>
              <a:pPr/>
              <a:t>‹Nr.›</a:t>
            </a:fld>
            <a:endParaRPr lang="de-DE"/>
          </a:p>
        </p:txBody>
      </p:sp>
    </p:spTree>
    <p:extLst>
      <p:ext uri="{BB962C8B-B14F-4D97-AF65-F5344CB8AC3E}">
        <p14:creationId xmlns:p14="http://schemas.microsoft.com/office/powerpoint/2010/main" val="235450471"/>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Lst>
  <p:txStyles>
    <p:titleStyle>
      <a:lvl1pPr algn="l" defTabSz="914400" rtl="0" eaLnBrk="1" latinLnBrk="0" hangingPunct="1">
        <a:lnSpc>
          <a:spcPct val="90000"/>
        </a:lnSpc>
        <a:spcBef>
          <a:spcPct val="0"/>
        </a:spcBef>
        <a:buNone/>
        <a:defRPr sz="2800" kern="1200">
          <a:solidFill>
            <a:schemeClr val="tx1"/>
          </a:solidFill>
          <a:latin typeface="+mn-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22.svg"/><Relationship Id="rId2" Type="http://schemas.openxmlformats.org/officeDocument/2006/relationships/image" Target="../media/image21.pn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7A52F3CF-3954-4E54-B8CD-CAD4C3D30A00}"/>
              </a:ext>
            </a:extLst>
          </p:cNvPr>
          <p:cNvSpPr>
            <a:spLocks noGrp="1"/>
          </p:cNvSpPr>
          <p:nvPr>
            <p:ph type="ctrTitle"/>
          </p:nvPr>
        </p:nvSpPr>
        <p:spPr/>
        <p:txBody>
          <a:bodyPr>
            <a:normAutofit/>
          </a:bodyPr>
          <a:lstStyle/>
          <a:p>
            <a:r>
              <a:rPr lang="de-DE" dirty="0"/>
              <a:t>Seminar</a:t>
            </a:r>
            <a:br>
              <a:rPr lang="de-DE" dirty="0"/>
            </a:br>
            <a:r>
              <a:rPr lang="de-DE" dirty="0"/>
              <a:t>Blaulichtunterweisung</a:t>
            </a:r>
            <a:br>
              <a:rPr lang="de-DE" dirty="0"/>
            </a:br>
            <a:endParaRPr lang="de-DE" dirty="0"/>
          </a:p>
        </p:txBody>
      </p:sp>
      <p:sp>
        <p:nvSpPr>
          <p:cNvPr id="3" name="Untertitel 2">
            <a:extLst>
              <a:ext uri="{FF2B5EF4-FFF2-40B4-BE49-F238E27FC236}">
                <a16:creationId xmlns:a16="http://schemas.microsoft.com/office/drawing/2014/main" id="{05CBCF72-7C99-4752-9AF7-131D88BD8CD8}"/>
              </a:ext>
            </a:extLst>
          </p:cNvPr>
          <p:cNvSpPr>
            <a:spLocks noGrp="1"/>
          </p:cNvSpPr>
          <p:nvPr>
            <p:ph type="subTitle" idx="1"/>
          </p:nvPr>
        </p:nvSpPr>
        <p:spPr/>
        <p:txBody>
          <a:bodyPr/>
          <a:lstStyle/>
          <a:p>
            <a:endParaRPr lang="de-DE" dirty="0"/>
          </a:p>
        </p:txBody>
      </p:sp>
      <p:pic>
        <p:nvPicPr>
          <p:cNvPr id="5" name="Grafik 5" descr="Winkegeste Silhouette">
            <a:extLst>
              <a:ext uri="{FF2B5EF4-FFF2-40B4-BE49-F238E27FC236}">
                <a16:creationId xmlns:a16="http://schemas.microsoft.com/office/drawing/2014/main" id="{F8BD3104-6671-86A9-771B-B2674898FB0A}"/>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235547" y="256739"/>
            <a:ext cx="2931457" cy="2907727"/>
          </a:xfrm>
          <a:prstGeom prst="rect">
            <a:avLst/>
          </a:prstGeom>
        </p:spPr>
      </p:pic>
    </p:spTree>
    <p:extLst>
      <p:ext uri="{BB962C8B-B14F-4D97-AF65-F5344CB8AC3E}">
        <p14:creationId xmlns:p14="http://schemas.microsoft.com/office/powerpoint/2010/main" val="31678693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A2D144E-4A81-4736-B441-E4A8B7F8CF20}"/>
              </a:ext>
            </a:extLst>
          </p:cNvPr>
          <p:cNvSpPr>
            <a:spLocks noGrp="1"/>
          </p:cNvSpPr>
          <p:nvPr>
            <p:ph type="title"/>
          </p:nvPr>
        </p:nvSpPr>
        <p:spPr/>
        <p:txBody>
          <a:bodyPr/>
          <a:lstStyle/>
          <a:p>
            <a:r>
              <a:rPr lang="de-DE" dirty="0"/>
              <a:t>Blaulichtunterweisung- Warum?</a:t>
            </a:r>
          </a:p>
        </p:txBody>
      </p:sp>
      <p:sp>
        <p:nvSpPr>
          <p:cNvPr id="3" name="Textplatzhalter 2">
            <a:extLst>
              <a:ext uri="{FF2B5EF4-FFF2-40B4-BE49-F238E27FC236}">
                <a16:creationId xmlns:a16="http://schemas.microsoft.com/office/drawing/2014/main" id="{B6B0C01F-3B15-4CB6-A623-643F88B66B73}"/>
              </a:ext>
            </a:extLst>
          </p:cNvPr>
          <p:cNvSpPr>
            <a:spLocks noGrp="1"/>
          </p:cNvSpPr>
          <p:nvPr>
            <p:ph type="body" sz="quarter" idx="15"/>
          </p:nvPr>
        </p:nvSpPr>
        <p:spPr/>
        <p:txBody>
          <a:bodyPr/>
          <a:lstStyle/>
          <a:p>
            <a:endParaRPr lang="de-DE" dirty="0"/>
          </a:p>
        </p:txBody>
      </p:sp>
      <p:pic>
        <p:nvPicPr>
          <p:cNvPr id="5" name="Picture 6" descr="Schwere Karambolage bei Einsatzfahrt: acht Verletzte">
            <a:extLst>
              <a:ext uri="{FF2B5EF4-FFF2-40B4-BE49-F238E27FC236}">
                <a16:creationId xmlns:a16="http://schemas.microsoft.com/office/drawing/2014/main" id="{2DD1E01C-8F12-4E32-B904-447E4D9474D8}"/>
              </a:ext>
            </a:extLst>
          </p:cNvPr>
          <p:cNvPicPr>
            <a:picLocks noGrp="1" noChangeAspect="1" noChangeArrowheads="1"/>
          </p:cNvPicPr>
          <p:nvPr>
            <p:ph sz="quarter" idx="16"/>
          </p:nvPr>
        </p:nvPicPr>
        <p:blipFill>
          <a:blip r:embed="rId2">
            <a:extLst>
              <a:ext uri="{28A0092B-C50C-407E-A947-70E740481C1C}">
                <a14:useLocalDpi xmlns:a14="http://schemas.microsoft.com/office/drawing/2010/main" val="0"/>
              </a:ext>
            </a:extLst>
          </a:blip>
          <a:srcRect/>
          <a:stretch>
            <a:fillRect/>
          </a:stretch>
        </p:blipFill>
        <p:spPr bwMode="auto">
          <a:xfrm>
            <a:off x="748968" y="1874689"/>
            <a:ext cx="3733800" cy="280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8" descr="Der Mercedes-Transporter der Speikerner Feuerwehr prallte frontal gegen eine Mauer.">
            <a:extLst>
              <a:ext uri="{FF2B5EF4-FFF2-40B4-BE49-F238E27FC236}">
                <a16:creationId xmlns:a16="http://schemas.microsoft.com/office/drawing/2014/main" id="{7BD239B4-AF17-42C4-BF38-DE694E693B7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61233" y="1874689"/>
            <a:ext cx="3730625" cy="280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Inhaltsplatzhalter 3">
            <a:extLst>
              <a:ext uri="{FF2B5EF4-FFF2-40B4-BE49-F238E27FC236}">
                <a16:creationId xmlns:a16="http://schemas.microsoft.com/office/drawing/2014/main" id="{E08EC522-1428-4330-8D6E-21DF5076561E}"/>
              </a:ext>
            </a:extLst>
          </p:cNvPr>
          <p:cNvSpPr txBox="1">
            <a:spLocks/>
          </p:cNvSpPr>
          <p:nvPr/>
        </p:nvSpPr>
        <p:spPr>
          <a:xfrm>
            <a:off x="724048" y="4682385"/>
            <a:ext cx="3403600" cy="306387"/>
          </a:xfrm>
          <a:prstGeom prst="rect">
            <a:avLst/>
          </a:prstGeom>
        </p:spPr>
        <p:txBody>
          <a:bodyPr/>
          <a:lstStyle/>
          <a:p>
            <a:pPr marL="274320" indent="-274320" eaLnBrk="1" fontAlgn="auto" hangingPunct="1">
              <a:spcBef>
                <a:spcPts val="580"/>
              </a:spcBef>
              <a:spcAft>
                <a:spcPts val="0"/>
              </a:spcAft>
              <a:buClr>
                <a:schemeClr val="accent1"/>
              </a:buClr>
              <a:buSzPct val="85000"/>
              <a:buFont typeface="Wingdings 2"/>
              <a:buNone/>
              <a:defRPr/>
            </a:pPr>
            <a:r>
              <a:rPr lang="de-DE" sz="1200" dirty="0">
                <a:latin typeface="+mn-lt"/>
                <a:cs typeface="+mn-cs"/>
              </a:rPr>
              <a:t>Foto: Feuerwehr Düren</a:t>
            </a:r>
          </a:p>
        </p:txBody>
      </p:sp>
      <p:sp>
        <p:nvSpPr>
          <p:cNvPr id="8" name="Inhaltsplatzhalter 3">
            <a:extLst>
              <a:ext uri="{FF2B5EF4-FFF2-40B4-BE49-F238E27FC236}">
                <a16:creationId xmlns:a16="http://schemas.microsoft.com/office/drawing/2014/main" id="{7248010D-D909-426E-8A17-CFA08E0FB3DA}"/>
              </a:ext>
            </a:extLst>
          </p:cNvPr>
          <p:cNvSpPr txBox="1">
            <a:spLocks/>
          </p:cNvSpPr>
          <p:nvPr/>
        </p:nvSpPr>
        <p:spPr>
          <a:xfrm>
            <a:off x="4661233" y="4706938"/>
            <a:ext cx="3403600" cy="306387"/>
          </a:xfrm>
          <a:prstGeom prst="rect">
            <a:avLst/>
          </a:prstGeom>
        </p:spPr>
        <p:txBody>
          <a:bodyPr/>
          <a:lstStyle/>
          <a:p>
            <a:pPr marL="274320" indent="-274320" eaLnBrk="1" fontAlgn="auto" hangingPunct="1">
              <a:spcBef>
                <a:spcPts val="580"/>
              </a:spcBef>
              <a:spcAft>
                <a:spcPts val="0"/>
              </a:spcAft>
              <a:buClr>
                <a:schemeClr val="accent1"/>
              </a:buClr>
              <a:buSzPct val="85000"/>
              <a:buFont typeface="Wingdings 2"/>
              <a:buNone/>
              <a:defRPr/>
            </a:pPr>
            <a:r>
              <a:rPr lang="de-DE" sz="1200" dirty="0">
                <a:latin typeface="+mn-lt"/>
                <a:cs typeface="+mn-cs"/>
              </a:rPr>
              <a:t>Foto: Kirchmeyer, Nürnberger Nachrichten</a:t>
            </a:r>
          </a:p>
        </p:txBody>
      </p:sp>
    </p:spTree>
    <p:extLst>
      <p:ext uri="{BB962C8B-B14F-4D97-AF65-F5344CB8AC3E}">
        <p14:creationId xmlns:p14="http://schemas.microsoft.com/office/powerpoint/2010/main" val="3762657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443EE6-75F2-79C0-D0BA-5AAB853FE36F}"/>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5E5DF5B3-275F-FBC5-EA57-3066555A4682}"/>
              </a:ext>
            </a:extLst>
          </p:cNvPr>
          <p:cNvSpPr>
            <a:spLocks noGrp="1"/>
          </p:cNvSpPr>
          <p:nvPr>
            <p:ph type="title"/>
          </p:nvPr>
        </p:nvSpPr>
        <p:spPr/>
        <p:txBody>
          <a:bodyPr/>
          <a:lstStyle/>
          <a:p>
            <a:r>
              <a:rPr lang="de-DE" dirty="0"/>
              <a:t>Blaulichtunterweisung- Warum?</a:t>
            </a:r>
          </a:p>
        </p:txBody>
      </p:sp>
      <p:sp>
        <p:nvSpPr>
          <p:cNvPr id="3" name="Textplatzhalter 2">
            <a:extLst>
              <a:ext uri="{FF2B5EF4-FFF2-40B4-BE49-F238E27FC236}">
                <a16:creationId xmlns:a16="http://schemas.microsoft.com/office/drawing/2014/main" id="{31F0141F-003A-8734-95C8-6DA16CE73DD2}"/>
              </a:ext>
            </a:extLst>
          </p:cNvPr>
          <p:cNvSpPr>
            <a:spLocks noGrp="1"/>
          </p:cNvSpPr>
          <p:nvPr>
            <p:ph type="body" sz="quarter" idx="15"/>
          </p:nvPr>
        </p:nvSpPr>
        <p:spPr/>
        <p:txBody>
          <a:bodyPr/>
          <a:lstStyle/>
          <a:p>
            <a:endParaRPr lang="de-DE" dirty="0"/>
          </a:p>
        </p:txBody>
      </p:sp>
      <p:sp>
        <p:nvSpPr>
          <p:cNvPr id="7" name="Inhaltsplatzhalter 3">
            <a:extLst>
              <a:ext uri="{FF2B5EF4-FFF2-40B4-BE49-F238E27FC236}">
                <a16:creationId xmlns:a16="http://schemas.microsoft.com/office/drawing/2014/main" id="{FBC73756-2857-DB39-703E-E38D5C937166}"/>
              </a:ext>
            </a:extLst>
          </p:cNvPr>
          <p:cNvSpPr txBox="1">
            <a:spLocks/>
          </p:cNvSpPr>
          <p:nvPr/>
        </p:nvSpPr>
        <p:spPr>
          <a:xfrm>
            <a:off x="2903722" y="6427396"/>
            <a:ext cx="1997887" cy="306387"/>
          </a:xfrm>
          <a:prstGeom prst="rect">
            <a:avLst/>
          </a:prstGeom>
        </p:spPr>
        <p:txBody>
          <a:bodyPr/>
          <a:lstStyle/>
          <a:p>
            <a:pPr marL="274320" indent="-274320" eaLnBrk="1" fontAlgn="auto" hangingPunct="1">
              <a:spcBef>
                <a:spcPts val="580"/>
              </a:spcBef>
              <a:spcAft>
                <a:spcPts val="0"/>
              </a:spcAft>
              <a:buClr>
                <a:schemeClr val="accent1"/>
              </a:buClr>
              <a:buSzPct val="85000"/>
              <a:buFont typeface="Wingdings 2"/>
              <a:buNone/>
              <a:defRPr/>
            </a:pPr>
            <a:r>
              <a:rPr lang="de-DE" sz="1200" dirty="0">
                <a:latin typeface="+mn-lt"/>
                <a:cs typeface="+mn-cs"/>
              </a:rPr>
              <a:t>Foto: Feuerwehr Solingen</a:t>
            </a:r>
          </a:p>
        </p:txBody>
      </p:sp>
      <p:pic>
        <p:nvPicPr>
          <p:cNvPr id="10" name="Grafik 9">
            <a:extLst>
              <a:ext uri="{FF2B5EF4-FFF2-40B4-BE49-F238E27FC236}">
                <a16:creationId xmlns:a16="http://schemas.microsoft.com/office/drawing/2014/main" id="{56575997-36FB-14F4-77D1-5395451E662B}"/>
              </a:ext>
            </a:extLst>
          </p:cNvPr>
          <p:cNvPicPr>
            <a:picLocks noChangeAspect="1"/>
          </p:cNvPicPr>
          <p:nvPr/>
        </p:nvPicPr>
        <p:blipFill>
          <a:blip r:embed="rId2"/>
          <a:stretch>
            <a:fillRect/>
          </a:stretch>
        </p:blipFill>
        <p:spPr>
          <a:xfrm>
            <a:off x="2155597" y="1300009"/>
            <a:ext cx="3585984" cy="5118396"/>
          </a:xfrm>
          <a:prstGeom prst="rect">
            <a:avLst/>
          </a:prstGeom>
        </p:spPr>
      </p:pic>
    </p:spTree>
    <p:extLst>
      <p:ext uri="{BB962C8B-B14F-4D97-AF65-F5344CB8AC3E}">
        <p14:creationId xmlns:p14="http://schemas.microsoft.com/office/powerpoint/2010/main" val="9084453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A2D144E-4A81-4736-B441-E4A8B7F8CF20}"/>
              </a:ext>
            </a:extLst>
          </p:cNvPr>
          <p:cNvSpPr>
            <a:spLocks noGrp="1"/>
          </p:cNvSpPr>
          <p:nvPr>
            <p:ph type="title"/>
          </p:nvPr>
        </p:nvSpPr>
        <p:spPr/>
        <p:txBody>
          <a:bodyPr/>
          <a:lstStyle/>
          <a:p>
            <a:r>
              <a:rPr lang="de-DE" dirty="0"/>
              <a:t>Blaulichtbelehrung- Warum?</a:t>
            </a:r>
          </a:p>
        </p:txBody>
      </p:sp>
      <p:sp>
        <p:nvSpPr>
          <p:cNvPr id="3" name="Textplatzhalter 2">
            <a:extLst>
              <a:ext uri="{FF2B5EF4-FFF2-40B4-BE49-F238E27FC236}">
                <a16:creationId xmlns:a16="http://schemas.microsoft.com/office/drawing/2014/main" id="{B6B0C01F-3B15-4CB6-A623-643F88B66B73}"/>
              </a:ext>
            </a:extLst>
          </p:cNvPr>
          <p:cNvSpPr>
            <a:spLocks noGrp="1"/>
          </p:cNvSpPr>
          <p:nvPr>
            <p:ph type="body" sz="quarter" idx="15"/>
          </p:nvPr>
        </p:nvSpPr>
        <p:spPr/>
        <p:txBody>
          <a:bodyPr/>
          <a:lstStyle/>
          <a:p>
            <a:endParaRPr lang="de-DE" dirty="0"/>
          </a:p>
        </p:txBody>
      </p:sp>
      <p:sp>
        <p:nvSpPr>
          <p:cNvPr id="10" name="Textfeld 9">
            <a:extLst>
              <a:ext uri="{FF2B5EF4-FFF2-40B4-BE49-F238E27FC236}">
                <a16:creationId xmlns:a16="http://schemas.microsoft.com/office/drawing/2014/main" id="{C125F975-4F51-43A7-961F-CF7CDD499883}"/>
              </a:ext>
            </a:extLst>
          </p:cNvPr>
          <p:cNvSpPr txBox="1"/>
          <p:nvPr/>
        </p:nvSpPr>
        <p:spPr>
          <a:xfrm>
            <a:off x="144000" y="1368232"/>
            <a:ext cx="6989506" cy="4708981"/>
          </a:xfrm>
          <a:prstGeom prst="rect">
            <a:avLst/>
          </a:prstGeom>
          <a:noFill/>
        </p:spPr>
        <p:txBody>
          <a:bodyPr wrap="square">
            <a:spAutoFit/>
          </a:bodyPr>
          <a:lstStyle/>
          <a:p>
            <a:pPr algn="l"/>
            <a:r>
              <a:rPr lang="de-DE" sz="2500" b="1" i="1" dirty="0">
                <a:solidFill>
                  <a:srgbClr val="202124"/>
                </a:solidFill>
                <a:effectLst>
                  <a:outerShdw blurRad="38100" dist="38100" dir="2700000" algn="tl">
                    <a:srgbClr val="000000">
                      <a:alpha val="43137"/>
                    </a:srgbClr>
                  </a:outerShdw>
                </a:effectLst>
                <a:latin typeface="Google Sans"/>
              </a:rPr>
              <a:t>DGUV Vorschrift 49 „</a:t>
            </a:r>
            <a:r>
              <a:rPr lang="de-DE" sz="2500" b="1" i="1" dirty="0">
                <a:solidFill>
                  <a:srgbClr val="040C28"/>
                </a:solidFill>
                <a:effectLst>
                  <a:outerShdw blurRad="38100" dist="38100" dir="2700000" algn="tl">
                    <a:srgbClr val="000000">
                      <a:alpha val="43137"/>
                    </a:srgbClr>
                  </a:outerShdw>
                </a:effectLst>
                <a:latin typeface="Google Sans"/>
              </a:rPr>
              <a:t>Feuerwehren</a:t>
            </a:r>
            <a:r>
              <a:rPr lang="de-DE" sz="2500" b="1" i="1" dirty="0">
                <a:solidFill>
                  <a:srgbClr val="202124"/>
                </a:solidFill>
                <a:effectLst>
                  <a:outerShdw blurRad="38100" dist="38100" dir="2700000" algn="tl">
                    <a:srgbClr val="000000">
                      <a:alpha val="43137"/>
                    </a:srgbClr>
                  </a:outerShdw>
                </a:effectLst>
                <a:latin typeface="Google Sans"/>
              </a:rPr>
              <a:t>“</a:t>
            </a:r>
          </a:p>
          <a:p>
            <a:pPr algn="l"/>
            <a:endParaRPr lang="de-DE" sz="2500" b="0" i="0" dirty="0">
              <a:solidFill>
                <a:srgbClr val="202124"/>
              </a:solidFill>
              <a:effectLst/>
              <a:latin typeface="Google Sans"/>
            </a:endParaRPr>
          </a:p>
          <a:p>
            <a:pPr marL="457200" indent="-457200">
              <a:buAutoNum type="arabicParenBoth"/>
            </a:pPr>
            <a:r>
              <a:rPr lang="de-DE" sz="2500" b="0" i="0" dirty="0">
                <a:solidFill>
                  <a:srgbClr val="202124"/>
                </a:solidFill>
                <a:effectLst/>
                <a:latin typeface="Google Sans"/>
              </a:rPr>
              <a:t>Die Feuerwehrangehörigen sind im Rahmen der Aus- und Fortbildung über die </a:t>
            </a:r>
            <a:r>
              <a:rPr lang="de-DE" sz="2500" b="1" i="0" dirty="0">
                <a:solidFill>
                  <a:srgbClr val="202124"/>
                </a:solidFill>
                <a:effectLst/>
                <a:latin typeface="Google Sans"/>
              </a:rPr>
              <a:t>möglichen Gefahren </a:t>
            </a:r>
            <a:r>
              <a:rPr lang="de-DE" sz="2500" b="0" i="0" dirty="0">
                <a:solidFill>
                  <a:srgbClr val="202124"/>
                </a:solidFill>
                <a:effectLst/>
                <a:latin typeface="Google Sans"/>
              </a:rPr>
              <a:t>und Fehlbeanspruchungen </a:t>
            </a:r>
            <a:r>
              <a:rPr lang="de-DE" sz="2500" b="1" i="0" dirty="0">
                <a:solidFill>
                  <a:srgbClr val="202124"/>
                </a:solidFill>
                <a:effectLst/>
                <a:latin typeface="Google Sans"/>
              </a:rPr>
              <a:t>im Feuerwehrdienst </a:t>
            </a:r>
            <a:r>
              <a:rPr lang="de-DE" sz="2500" b="0" i="0" dirty="0">
                <a:solidFill>
                  <a:srgbClr val="202124"/>
                </a:solidFill>
                <a:effectLst/>
                <a:latin typeface="Google Sans"/>
              </a:rPr>
              <a:t>sowie über die </a:t>
            </a:r>
            <a:r>
              <a:rPr lang="de-DE" sz="2500" b="1" i="0" dirty="0">
                <a:solidFill>
                  <a:srgbClr val="202124"/>
                </a:solidFill>
                <a:effectLst/>
                <a:latin typeface="Google Sans"/>
              </a:rPr>
              <a:t>Maßnahmen zur Verhütung von Unfällen und Gesundheitsgefahren </a:t>
            </a:r>
            <a:r>
              <a:rPr lang="de-DE" sz="2500" b="0" i="0" dirty="0">
                <a:solidFill>
                  <a:srgbClr val="202124"/>
                </a:solidFill>
                <a:effectLst/>
                <a:latin typeface="Google Sans"/>
              </a:rPr>
              <a:t>regelmäßig zu </a:t>
            </a:r>
            <a:r>
              <a:rPr lang="de-DE" sz="2500" b="1" i="0" dirty="0">
                <a:solidFill>
                  <a:srgbClr val="202124"/>
                </a:solidFill>
                <a:effectLst/>
                <a:latin typeface="Google Sans"/>
              </a:rPr>
              <a:t>unterweisen.</a:t>
            </a:r>
            <a:r>
              <a:rPr lang="de-DE" sz="2500" b="0" i="0" dirty="0">
                <a:solidFill>
                  <a:srgbClr val="202124"/>
                </a:solidFill>
                <a:effectLst/>
                <a:latin typeface="Google Sans"/>
              </a:rPr>
              <a:t> Die Unterweisung ist zu dokumentieren.</a:t>
            </a:r>
          </a:p>
          <a:p>
            <a:r>
              <a:rPr lang="de-DE" sz="2500" i="1" dirty="0">
                <a:solidFill>
                  <a:srgbClr val="FF0000"/>
                </a:solidFill>
                <a:effectLst>
                  <a:outerShdw blurRad="38100" dist="38100" dir="2700000" algn="tl">
                    <a:srgbClr val="000000">
                      <a:alpha val="43137"/>
                    </a:srgbClr>
                  </a:outerShdw>
                </a:effectLst>
                <a:latin typeface="Google Sans"/>
              </a:rPr>
              <a:t>=&gt; Dies trifft auch bei Einsatzfahrten zu, daher ist  </a:t>
            </a:r>
          </a:p>
          <a:p>
            <a:r>
              <a:rPr lang="de-DE" sz="2500" i="1" dirty="0">
                <a:solidFill>
                  <a:srgbClr val="FF0000"/>
                </a:solidFill>
                <a:effectLst>
                  <a:outerShdw blurRad="38100" dist="38100" dir="2700000" algn="tl">
                    <a:srgbClr val="000000">
                      <a:alpha val="43137"/>
                    </a:srgbClr>
                  </a:outerShdw>
                </a:effectLst>
                <a:latin typeface="Google Sans"/>
              </a:rPr>
              <a:t>      eine Blaulichtbelehrung notwendig!</a:t>
            </a:r>
            <a:endParaRPr lang="de-DE" sz="2500" i="1" dirty="0">
              <a:solidFill>
                <a:srgbClr val="FF0000"/>
              </a:solidFill>
              <a:effectLst>
                <a:outerShdw blurRad="38100" dist="38100" dir="2700000" algn="tl">
                  <a:srgbClr val="000000">
                    <a:alpha val="43137"/>
                  </a:srgbClr>
                </a:outerShdw>
              </a:effectLst>
            </a:endParaRPr>
          </a:p>
        </p:txBody>
      </p:sp>
      <p:pic>
        <p:nvPicPr>
          <p:cNvPr id="2050" name="Picture 2" descr="Grundsätze der Prävention | DGUV Publikationen">
            <a:extLst>
              <a:ext uri="{FF2B5EF4-FFF2-40B4-BE49-F238E27FC236}">
                <a16:creationId xmlns:a16="http://schemas.microsoft.com/office/drawing/2014/main" id="{0909FB31-E636-4EE5-9635-FA212918C73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66561" y="2020186"/>
            <a:ext cx="1733439" cy="24587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669881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xEl>
                                              <p:pRg st="2" end="2"/>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1" presetClass="entr" presetSubtype="1" fill="hold" nodeType="clickEffect">
                                  <p:stCondLst>
                                    <p:cond delay="0"/>
                                  </p:stCondLst>
                                  <p:childTnLst>
                                    <p:set>
                                      <p:cBhvr>
                                        <p:cTn id="10" dur="1" fill="hold">
                                          <p:stCondLst>
                                            <p:cond delay="0"/>
                                          </p:stCondLst>
                                        </p:cTn>
                                        <p:tgtEl>
                                          <p:spTgt spid="10">
                                            <p:txEl>
                                              <p:pRg st="3" end="3"/>
                                            </p:txEl>
                                          </p:spTgt>
                                        </p:tgtEl>
                                        <p:attrNameLst>
                                          <p:attrName>style.visibility</p:attrName>
                                        </p:attrNameLst>
                                      </p:cBhvr>
                                      <p:to>
                                        <p:strVal val="visible"/>
                                      </p:to>
                                    </p:set>
                                    <p:animEffect transition="in" filter="wheel(1)">
                                      <p:cBhvr>
                                        <p:cTn id="11" dur="2000"/>
                                        <p:tgtEl>
                                          <p:spTgt spid="10">
                                            <p:txEl>
                                              <p:pRg st="3" end="3"/>
                                            </p:txEl>
                                          </p:spTgt>
                                        </p:tgtEl>
                                      </p:cBhvr>
                                    </p:animEffect>
                                  </p:childTnLst>
                                </p:cTn>
                              </p:par>
                              <p:par>
                                <p:cTn id="12" presetID="21" presetClass="entr" presetSubtype="1" fill="hold" nodeType="withEffect">
                                  <p:stCondLst>
                                    <p:cond delay="0"/>
                                  </p:stCondLst>
                                  <p:childTnLst>
                                    <p:set>
                                      <p:cBhvr>
                                        <p:cTn id="13" dur="1" fill="hold">
                                          <p:stCondLst>
                                            <p:cond delay="0"/>
                                          </p:stCondLst>
                                        </p:cTn>
                                        <p:tgtEl>
                                          <p:spTgt spid="10">
                                            <p:txEl>
                                              <p:pRg st="4" end="4"/>
                                            </p:txEl>
                                          </p:spTgt>
                                        </p:tgtEl>
                                        <p:attrNameLst>
                                          <p:attrName>style.visibility</p:attrName>
                                        </p:attrNameLst>
                                      </p:cBhvr>
                                      <p:to>
                                        <p:strVal val="visible"/>
                                      </p:to>
                                    </p:set>
                                    <p:animEffect transition="in" filter="wheel(1)">
                                      <p:cBhvr>
                                        <p:cTn id="14" dur="2000"/>
                                        <p:tgtEl>
                                          <p:spTgt spid="1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Inhalt</a:t>
            </a:r>
          </a:p>
        </p:txBody>
      </p:sp>
      <p:sp>
        <p:nvSpPr>
          <p:cNvPr id="4" name="Inhaltsplatzhalter 3"/>
          <p:cNvSpPr>
            <a:spLocks noGrp="1"/>
          </p:cNvSpPr>
          <p:nvPr>
            <p:ph sz="quarter" idx="16"/>
          </p:nvPr>
        </p:nvSpPr>
        <p:spPr>
          <a:xfrm>
            <a:off x="620958" y="2382255"/>
            <a:ext cx="8640000" cy="2710740"/>
          </a:xfrm>
        </p:spPr>
        <p:txBody>
          <a:bodyPr>
            <a:normAutofit/>
          </a:bodyPr>
          <a:lstStyle/>
          <a:p>
            <a:r>
              <a:rPr lang="de-DE" sz="4800" dirty="0"/>
              <a:t>Rechtliche Grundlagen</a:t>
            </a:r>
          </a:p>
          <a:p>
            <a:r>
              <a:rPr lang="de-DE" sz="4800" dirty="0"/>
              <a:t>Entscheidungsverhalten</a:t>
            </a:r>
          </a:p>
          <a:p>
            <a:r>
              <a:rPr lang="de-DE" sz="4800" dirty="0"/>
              <a:t>Fahrstrategien</a:t>
            </a:r>
            <a:endParaRPr lang="de-DE" sz="3200" dirty="0"/>
          </a:p>
        </p:txBody>
      </p:sp>
    </p:spTree>
    <p:extLst>
      <p:ext uri="{BB962C8B-B14F-4D97-AF65-F5344CB8AC3E}">
        <p14:creationId xmlns:p14="http://schemas.microsoft.com/office/powerpoint/2010/main" val="2100549999"/>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 calcmode="lin" valueType="num">
                                      <p:cBhvr additive="base">
                                        <p:cTn id="13"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anim calcmode="lin" valueType="num">
                                      <p:cBhvr additive="base">
                                        <p:cTn id="19"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942864" y="1839433"/>
            <a:ext cx="7886700" cy="1122436"/>
          </a:xfrm>
        </p:spPr>
        <p:txBody>
          <a:bodyPr/>
          <a:lstStyle/>
          <a:p>
            <a:r>
              <a:rPr lang="de-DE" dirty="0"/>
              <a:t>Rechtliche Grundlagen</a:t>
            </a:r>
          </a:p>
        </p:txBody>
      </p:sp>
      <p:pic>
        <p:nvPicPr>
          <p:cNvPr id="4" name="Grafik 4" descr="Waage der Justitia mit einfarbiger Füllung">
            <a:extLst>
              <a:ext uri="{FF2B5EF4-FFF2-40B4-BE49-F238E27FC236}">
                <a16:creationId xmlns:a16="http://schemas.microsoft.com/office/drawing/2014/main" id="{497CB210-5E75-C81E-1B96-2BF8BC877EDC}"/>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5114997" y="2961869"/>
            <a:ext cx="2931458" cy="2915638"/>
          </a:xfrm>
          <a:prstGeom prst="rect">
            <a:avLst/>
          </a:prstGeom>
        </p:spPr>
      </p:pic>
    </p:spTree>
    <p:extLst>
      <p:ext uri="{BB962C8B-B14F-4D97-AF65-F5344CB8AC3E}">
        <p14:creationId xmlns:p14="http://schemas.microsoft.com/office/powerpoint/2010/main" val="13069020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Rechtliche Grundlagen</a:t>
            </a:r>
          </a:p>
        </p:txBody>
      </p:sp>
      <p:sp>
        <p:nvSpPr>
          <p:cNvPr id="4" name="Inhaltsplatzhalter 3">
            <a:extLst>
              <a:ext uri="{FF2B5EF4-FFF2-40B4-BE49-F238E27FC236}">
                <a16:creationId xmlns:a16="http://schemas.microsoft.com/office/drawing/2014/main" id="{FC46E1F8-7FD9-507D-A2D6-18E590BCF755}"/>
              </a:ext>
            </a:extLst>
          </p:cNvPr>
          <p:cNvSpPr>
            <a:spLocks noGrp="1"/>
          </p:cNvSpPr>
          <p:nvPr>
            <p:ph sz="quarter" idx="16"/>
          </p:nvPr>
        </p:nvSpPr>
        <p:spPr>
          <a:xfrm>
            <a:off x="252000" y="1716307"/>
            <a:ext cx="8640000" cy="3425385"/>
          </a:xfrm>
        </p:spPr>
        <p:txBody>
          <a:bodyPr/>
          <a:lstStyle/>
          <a:p>
            <a:pPr marL="0" indent="0">
              <a:buNone/>
            </a:pPr>
            <a:r>
              <a:rPr lang="de-DE" b="1" dirty="0"/>
              <a:t>§1 StVO - Grundregel</a:t>
            </a:r>
          </a:p>
          <a:p>
            <a:pPr marL="514350" indent="-514350">
              <a:buFont typeface="+mj-lt"/>
              <a:buAutoNum type="arabicParenBoth"/>
            </a:pPr>
            <a:r>
              <a:rPr lang="de-DE" dirty="0"/>
              <a:t>Die Teilnahme am Straßenverkehr erfordert ständige Vorsicht und gegenseitige Rücksicht.</a:t>
            </a:r>
          </a:p>
          <a:p>
            <a:pPr marL="514350" indent="-514350">
              <a:buFont typeface="+mj-lt"/>
              <a:buAutoNum type="arabicParenBoth"/>
            </a:pPr>
            <a:r>
              <a:rPr lang="de-DE" dirty="0"/>
              <a:t>Wer am Verkehr teilnimmt, hat sich so zu verhalten, dass kein Anderer </a:t>
            </a:r>
            <a:r>
              <a:rPr lang="de-DE" b="1" dirty="0"/>
              <a:t>geschädigt, gefährdet </a:t>
            </a:r>
            <a:r>
              <a:rPr lang="de-DE" dirty="0"/>
              <a:t>oder mehr, als nach den Umständen unvermeidbar, behindert oder belästigt wird.</a:t>
            </a:r>
          </a:p>
        </p:txBody>
      </p:sp>
      <p:pic>
        <p:nvPicPr>
          <p:cNvPr id="7170" name="Picture 2" descr="Deutsche Straßenverkehrsordnung (StVO): Was steht drin?">
            <a:extLst>
              <a:ext uri="{FF2B5EF4-FFF2-40B4-BE49-F238E27FC236}">
                <a16:creationId xmlns:a16="http://schemas.microsoft.com/office/drawing/2014/main" id="{B54C2B40-2C9A-4037-9A0D-8411E5F5104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34500" y="4448136"/>
            <a:ext cx="2857500" cy="23717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29716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
                                            <p:txEl>
                                              <p:pRg st="1" end="1"/>
                                            </p:txEl>
                                          </p:spTgt>
                                        </p:tgtEl>
                                        <p:attrNameLst>
                                          <p:attrName>style.visibility</p:attrName>
                                        </p:attrNameLst>
                                      </p:cBhvr>
                                      <p:to>
                                        <p:strVal val="visible"/>
                                      </p:to>
                                    </p:set>
                                    <p:animEffect transition="in" filter="fade">
                                      <p:cBhvr>
                                        <p:cTn id="14" dur="1000"/>
                                        <p:tgtEl>
                                          <p:spTgt spid="4">
                                            <p:txEl>
                                              <p:pRg st="1" end="1"/>
                                            </p:txEl>
                                          </p:spTgt>
                                        </p:tgtEl>
                                      </p:cBhvr>
                                    </p:animEffect>
                                    <p:anim calcmode="lin" valueType="num">
                                      <p:cBhvr>
                                        <p:cTn id="15"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4">
                                            <p:txEl>
                                              <p:pRg st="2" end="2"/>
                                            </p:txEl>
                                          </p:spTgt>
                                        </p:tgtEl>
                                        <p:attrNameLst>
                                          <p:attrName>style.visibility</p:attrName>
                                        </p:attrNameLst>
                                      </p:cBhvr>
                                      <p:to>
                                        <p:strVal val="visible"/>
                                      </p:to>
                                    </p:set>
                                    <p:animEffect transition="in" filter="fade">
                                      <p:cBhvr>
                                        <p:cTn id="21" dur="1000"/>
                                        <p:tgtEl>
                                          <p:spTgt spid="4">
                                            <p:txEl>
                                              <p:pRg st="2" end="2"/>
                                            </p:txEl>
                                          </p:spTgt>
                                        </p:tgtEl>
                                      </p:cBhvr>
                                    </p:animEffect>
                                    <p:anim calcmode="lin" valueType="num">
                                      <p:cBhvr>
                                        <p:cTn id="22"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Rechtliche Grundlagen</a:t>
            </a:r>
          </a:p>
        </p:txBody>
      </p:sp>
      <p:sp>
        <p:nvSpPr>
          <p:cNvPr id="4" name="Inhaltsplatzhalter 3">
            <a:extLst>
              <a:ext uri="{FF2B5EF4-FFF2-40B4-BE49-F238E27FC236}">
                <a16:creationId xmlns:a16="http://schemas.microsoft.com/office/drawing/2014/main" id="{FC46E1F8-7FD9-507D-A2D6-18E590BCF755}"/>
              </a:ext>
            </a:extLst>
          </p:cNvPr>
          <p:cNvSpPr>
            <a:spLocks noGrp="1"/>
          </p:cNvSpPr>
          <p:nvPr>
            <p:ph sz="quarter" idx="16"/>
          </p:nvPr>
        </p:nvSpPr>
        <p:spPr/>
        <p:txBody>
          <a:bodyPr>
            <a:normAutofit fontScale="92500" lnSpcReduction="10000"/>
          </a:bodyPr>
          <a:lstStyle/>
          <a:p>
            <a:pPr marL="0" indent="0">
              <a:buNone/>
            </a:pPr>
            <a:r>
              <a:rPr lang="de-DE" sz="3000" b="1" dirty="0"/>
              <a:t>§ 35 Sonderrechte </a:t>
            </a:r>
            <a:endParaRPr lang="de-DE" sz="3000" dirty="0"/>
          </a:p>
          <a:p>
            <a:pPr marL="514350" indent="-514350">
              <a:buFont typeface="+mj-lt"/>
              <a:buAutoNum type="arabicParenBoth"/>
            </a:pPr>
            <a:r>
              <a:rPr lang="de-DE" dirty="0"/>
              <a:t>Von den Vorschriften dieser Verordnung sind die Bundeswehr, die Bundespolizei, die Feuerwehr, der </a:t>
            </a:r>
            <a:r>
              <a:rPr lang="de-DE" b="1" dirty="0"/>
              <a:t>Katastrophenschutz, die Polizei und der Zolldienst befreit, soweit das zur </a:t>
            </a:r>
            <a:r>
              <a:rPr lang="de-DE" b="1" dirty="0" err="1"/>
              <a:t>Erfüllung</a:t>
            </a:r>
            <a:r>
              <a:rPr lang="de-DE" b="1" dirty="0"/>
              <a:t> hoheitlicher Aufgaben dringend geboten </a:t>
            </a:r>
            <a:r>
              <a:rPr lang="de-DE" dirty="0"/>
              <a:t>ist. </a:t>
            </a:r>
          </a:p>
          <a:p>
            <a:pPr marL="514350" indent="-514350">
              <a:buFont typeface="+mj-lt"/>
              <a:buAutoNum type="arabicParenBoth" startAt="5"/>
            </a:pPr>
            <a:r>
              <a:rPr lang="de-DE" dirty="0"/>
              <a:t>a) Fahrzeuge des Rettungsdienstes sind von den Vorschriften dieser Verordnung befreit, wenn </a:t>
            </a:r>
            <a:r>
              <a:rPr lang="de-DE" b="1" dirty="0" err="1"/>
              <a:t>höchste</a:t>
            </a:r>
            <a:r>
              <a:rPr lang="de-DE" b="1" dirty="0"/>
              <a:t> Eile </a:t>
            </a:r>
            <a:r>
              <a:rPr lang="de-DE" dirty="0"/>
              <a:t>geboten ist, um Menschenleben zu retten oder schwere gesundheitliche </a:t>
            </a:r>
            <a:r>
              <a:rPr lang="de-DE" dirty="0" err="1"/>
              <a:t>Schäden</a:t>
            </a:r>
            <a:r>
              <a:rPr lang="de-DE" dirty="0"/>
              <a:t> abzuwenden. </a:t>
            </a:r>
          </a:p>
          <a:p>
            <a:pPr marL="514350" indent="-514350">
              <a:buFont typeface="+mj-lt"/>
              <a:buAutoNum type="arabicParenBoth" startAt="8"/>
            </a:pPr>
            <a:r>
              <a:rPr lang="de-DE" dirty="0"/>
              <a:t>Die Sonderrechte </a:t>
            </a:r>
            <a:r>
              <a:rPr lang="de-DE" dirty="0" err="1"/>
              <a:t>dürfen</a:t>
            </a:r>
            <a:r>
              <a:rPr lang="de-DE" dirty="0"/>
              <a:t> nur unter </a:t>
            </a:r>
            <a:r>
              <a:rPr lang="de-DE" dirty="0" err="1"/>
              <a:t>gebührender</a:t>
            </a:r>
            <a:r>
              <a:rPr lang="de-DE" dirty="0"/>
              <a:t> </a:t>
            </a:r>
            <a:r>
              <a:rPr lang="de-DE" dirty="0" err="1"/>
              <a:t>Berücksichtigung</a:t>
            </a:r>
            <a:r>
              <a:rPr lang="de-DE" dirty="0"/>
              <a:t> der </a:t>
            </a:r>
            <a:r>
              <a:rPr lang="de-DE" dirty="0" err="1"/>
              <a:t>öffentlichen</a:t>
            </a:r>
            <a:r>
              <a:rPr lang="de-DE" dirty="0"/>
              <a:t> Sicherheit und Ordnung </a:t>
            </a:r>
            <a:r>
              <a:rPr lang="de-DE" dirty="0" err="1"/>
              <a:t>ausgeübt</a:t>
            </a:r>
            <a:r>
              <a:rPr lang="de-DE" dirty="0"/>
              <a:t> werden. </a:t>
            </a:r>
          </a:p>
          <a:p>
            <a:endParaRPr lang="de-DE" dirty="0"/>
          </a:p>
        </p:txBody>
      </p:sp>
    </p:spTree>
    <p:extLst>
      <p:ext uri="{BB962C8B-B14F-4D97-AF65-F5344CB8AC3E}">
        <p14:creationId xmlns:p14="http://schemas.microsoft.com/office/powerpoint/2010/main" val="10905558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wipe(down)">
                                      <p:cBhvr>
                                        <p:cTn id="7" dur="500"/>
                                        <p:tgtEl>
                                          <p:spTgt spid="4">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barn(inVertical)">
                                      <p:cBhvr>
                                        <p:cTn id="12" dur="500"/>
                                        <p:tgtEl>
                                          <p:spTgt spid="4">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4">
                                            <p:txEl>
                                              <p:pRg st="3" end="3"/>
                                            </p:txEl>
                                          </p:spTgt>
                                        </p:tgtEl>
                                        <p:attrNameLst>
                                          <p:attrName>style.visibility</p:attrName>
                                        </p:attrNameLst>
                                      </p:cBhvr>
                                      <p:to>
                                        <p:strVal val="visible"/>
                                      </p:to>
                                    </p:set>
                                    <p:animEffect transition="in" filter="barn(inVertical)">
                                      <p:cBhvr>
                                        <p:cTn id="17" dur="50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Rechtliche Grundlagen</a:t>
            </a:r>
          </a:p>
        </p:txBody>
      </p:sp>
      <p:sp>
        <p:nvSpPr>
          <p:cNvPr id="4" name="Inhaltsplatzhalter 3">
            <a:extLst>
              <a:ext uri="{FF2B5EF4-FFF2-40B4-BE49-F238E27FC236}">
                <a16:creationId xmlns:a16="http://schemas.microsoft.com/office/drawing/2014/main" id="{FC46E1F8-7FD9-507D-A2D6-18E590BCF755}"/>
              </a:ext>
            </a:extLst>
          </p:cNvPr>
          <p:cNvSpPr>
            <a:spLocks noGrp="1"/>
          </p:cNvSpPr>
          <p:nvPr>
            <p:ph sz="quarter" idx="16"/>
          </p:nvPr>
        </p:nvSpPr>
        <p:spPr>
          <a:xfrm>
            <a:off x="252000" y="1380531"/>
            <a:ext cx="7201423" cy="4052706"/>
          </a:xfrm>
        </p:spPr>
        <p:txBody>
          <a:bodyPr>
            <a:normAutofit lnSpcReduction="10000"/>
          </a:bodyPr>
          <a:lstStyle/>
          <a:p>
            <a:pPr marL="0" indent="0">
              <a:buNone/>
            </a:pPr>
            <a:r>
              <a:rPr lang="de-DE" b="1" dirty="0"/>
              <a:t>Was heißt „dringend geboten“? </a:t>
            </a:r>
          </a:p>
          <a:p>
            <a:r>
              <a:rPr lang="de-DE" dirty="0"/>
              <a:t>Die Inanspruchnahme von Sonderrechten ist dann dringend geboten, wenn bei Befolgung der einzelnen Verkehrsvorschriften der Einsatzerfolg erheblich </a:t>
            </a:r>
            <a:r>
              <a:rPr lang="de-DE" dirty="0" err="1"/>
              <a:t>gefährdet</a:t>
            </a:r>
            <a:r>
              <a:rPr lang="de-DE" dirty="0"/>
              <a:t> oder vereitelt </a:t>
            </a:r>
            <a:r>
              <a:rPr lang="de-DE" dirty="0" err="1"/>
              <a:t>würde</a:t>
            </a:r>
            <a:r>
              <a:rPr lang="de-DE" dirty="0"/>
              <a:t>. </a:t>
            </a:r>
          </a:p>
          <a:p>
            <a:r>
              <a:rPr lang="de-DE" dirty="0"/>
              <a:t>Ist die </a:t>
            </a:r>
            <a:r>
              <a:rPr lang="de-DE" dirty="0" err="1"/>
              <a:t>Durchführung</a:t>
            </a:r>
            <a:r>
              <a:rPr lang="de-DE" dirty="0"/>
              <a:t> der Einsatzfahrt bei Beachtung der Verkehrsvorschriften lediglich erschwert, reicht das als </a:t>
            </a:r>
            <a:r>
              <a:rPr lang="de-DE" dirty="0" err="1"/>
              <a:t>Begründung</a:t>
            </a:r>
            <a:r>
              <a:rPr lang="de-DE" dirty="0"/>
              <a:t> </a:t>
            </a:r>
            <a:r>
              <a:rPr lang="de-DE" dirty="0" err="1"/>
              <a:t>für</a:t>
            </a:r>
            <a:r>
              <a:rPr lang="de-DE" dirty="0"/>
              <a:t> „dringend geboten“ nicht aus. </a:t>
            </a:r>
          </a:p>
          <a:p>
            <a:pPr lvl="1"/>
            <a:endParaRPr lang="de-DE" dirty="0"/>
          </a:p>
          <a:p>
            <a:pPr lvl="1"/>
            <a:endParaRPr lang="de-DE" dirty="0"/>
          </a:p>
          <a:p>
            <a:pPr marL="0" indent="0">
              <a:buNone/>
            </a:pPr>
            <a:endParaRPr lang="de-DE" dirty="0"/>
          </a:p>
        </p:txBody>
      </p:sp>
      <p:pic>
        <p:nvPicPr>
          <p:cNvPr id="8198" name="Picture 6" descr="Dachaufsetzer - Feuerwehr Immenstadt">
            <a:extLst>
              <a:ext uri="{FF2B5EF4-FFF2-40B4-BE49-F238E27FC236}">
                <a16:creationId xmlns:a16="http://schemas.microsoft.com/office/drawing/2014/main" id="{8BA3DA07-7090-4C79-8846-3A8B20D1930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84866" y="4774018"/>
            <a:ext cx="2713459" cy="1808972"/>
          </a:xfrm>
          <a:prstGeom prst="rect">
            <a:avLst/>
          </a:prstGeom>
          <a:noFill/>
          <a:extLst>
            <a:ext uri="{909E8E84-426E-40DD-AFC4-6F175D3DCCD1}">
              <a14:hiddenFill xmlns:a14="http://schemas.microsoft.com/office/drawing/2010/main">
                <a:solidFill>
                  <a:srgbClr val="FFFFFF"/>
                </a:solidFill>
              </a14:hiddenFill>
            </a:ext>
          </a:extLst>
        </p:spPr>
      </p:pic>
      <p:sp>
        <p:nvSpPr>
          <p:cNvPr id="10" name="Inhaltsplatzhalter 3">
            <a:extLst>
              <a:ext uri="{FF2B5EF4-FFF2-40B4-BE49-F238E27FC236}">
                <a16:creationId xmlns:a16="http://schemas.microsoft.com/office/drawing/2014/main" id="{14C0E1B8-9482-4358-BEBB-A42E398333C8}"/>
              </a:ext>
            </a:extLst>
          </p:cNvPr>
          <p:cNvSpPr txBox="1">
            <a:spLocks/>
          </p:cNvSpPr>
          <p:nvPr/>
        </p:nvSpPr>
        <p:spPr>
          <a:xfrm>
            <a:off x="5730950" y="6582990"/>
            <a:ext cx="2335618" cy="333153"/>
          </a:xfrm>
          <a:prstGeom prst="rect">
            <a:avLst/>
          </a:prstGeom>
        </p:spPr>
        <p:txBody>
          <a:bodyPr vert="horz" lIns="91440" tIns="45720" rIns="91440" bIns="45720" rtlCol="0">
            <a:normAutofit fontScale="4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buNone/>
            </a:pPr>
            <a:r>
              <a:rPr lang="de-DE" dirty="0"/>
              <a:t>©Feuerwehr Immenstadt</a:t>
            </a:r>
          </a:p>
          <a:p>
            <a:pPr lvl="1"/>
            <a:endParaRPr lang="de-DE" dirty="0"/>
          </a:p>
          <a:p>
            <a:pPr marL="0" indent="0">
              <a:buFont typeface="Arial" panose="020B0604020202020204" pitchFamily="34" charset="0"/>
              <a:buNone/>
            </a:pPr>
            <a:endParaRPr lang="de-DE" dirty="0"/>
          </a:p>
        </p:txBody>
      </p:sp>
    </p:spTree>
    <p:extLst>
      <p:ext uri="{BB962C8B-B14F-4D97-AF65-F5344CB8AC3E}">
        <p14:creationId xmlns:p14="http://schemas.microsoft.com/office/powerpoint/2010/main" val="26513046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Rechtliche Grundlagen</a:t>
            </a:r>
          </a:p>
        </p:txBody>
      </p:sp>
      <p:sp>
        <p:nvSpPr>
          <p:cNvPr id="4" name="Inhaltsplatzhalter 3">
            <a:extLst>
              <a:ext uri="{FF2B5EF4-FFF2-40B4-BE49-F238E27FC236}">
                <a16:creationId xmlns:a16="http://schemas.microsoft.com/office/drawing/2014/main" id="{FC46E1F8-7FD9-507D-A2D6-18E590BCF755}"/>
              </a:ext>
            </a:extLst>
          </p:cNvPr>
          <p:cNvSpPr>
            <a:spLocks noGrp="1"/>
          </p:cNvSpPr>
          <p:nvPr>
            <p:ph sz="quarter" idx="16"/>
          </p:nvPr>
        </p:nvSpPr>
        <p:spPr/>
        <p:txBody>
          <a:bodyPr>
            <a:normAutofit/>
          </a:bodyPr>
          <a:lstStyle/>
          <a:p>
            <a:pPr marL="0" indent="0">
              <a:buNone/>
            </a:pPr>
            <a:r>
              <a:rPr lang="de-DE" b="1" dirty="0" err="1"/>
              <a:t>Höchste</a:t>
            </a:r>
            <a:r>
              <a:rPr lang="de-DE" b="1" dirty="0"/>
              <a:t> Eile </a:t>
            </a:r>
          </a:p>
          <a:p>
            <a:r>
              <a:rPr lang="de-DE" dirty="0" err="1"/>
              <a:t>Höchste</a:t>
            </a:r>
            <a:r>
              <a:rPr lang="de-DE" dirty="0"/>
              <a:t> Eile liegt dann vor, wenn: </a:t>
            </a:r>
          </a:p>
          <a:p>
            <a:pPr lvl="1"/>
            <a:r>
              <a:rPr lang="de-DE" dirty="0"/>
              <a:t>die Rettung von Menschenleben oder das Abwenden schwerer Gesundheitsgefahren </a:t>
            </a:r>
            <a:r>
              <a:rPr lang="de-DE" dirty="0" err="1"/>
              <a:t>gefährdet</a:t>
            </a:r>
            <a:r>
              <a:rPr lang="de-DE" dirty="0"/>
              <a:t> </a:t>
            </a:r>
            <a:r>
              <a:rPr lang="de-DE" dirty="0" err="1"/>
              <a:t>wäre</a:t>
            </a:r>
            <a:r>
              <a:rPr lang="de-DE" dirty="0"/>
              <a:t>, d. h. der Aufgabe nicht rechtzeitig, nicht ausreichend oder gar nicht nachgekommen werden </a:t>
            </a:r>
            <a:r>
              <a:rPr lang="de-DE" dirty="0" err="1"/>
              <a:t>könnte</a:t>
            </a:r>
            <a:r>
              <a:rPr lang="de-DE" dirty="0"/>
              <a:t>, </a:t>
            </a:r>
          </a:p>
          <a:p>
            <a:pPr lvl="1"/>
            <a:r>
              <a:rPr lang="de-DE" dirty="0"/>
              <a:t>die Aufgabe ohne Aufschub nicht </a:t>
            </a:r>
            <a:r>
              <a:rPr lang="de-DE" dirty="0" err="1"/>
              <a:t>ordnungsgemäß</a:t>
            </a:r>
            <a:r>
              <a:rPr lang="de-DE" dirty="0"/>
              <a:t> </a:t>
            </a:r>
            <a:r>
              <a:rPr lang="de-DE" dirty="0" err="1"/>
              <a:t>erfüllt</a:t>
            </a:r>
            <a:r>
              <a:rPr lang="de-DE" dirty="0"/>
              <a:t> werden kann, </a:t>
            </a:r>
          </a:p>
          <a:p>
            <a:pPr lvl="1"/>
            <a:r>
              <a:rPr lang="de-DE" dirty="0"/>
              <a:t>die sofortige </a:t>
            </a:r>
            <a:r>
              <a:rPr lang="de-DE" dirty="0" err="1"/>
              <a:t>Erfüllung</a:t>
            </a:r>
            <a:r>
              <a:rPr lang="de-DE" dirty="0"/>
              <a:t> der Aufgaben im Gemeininteresse bedeutender ist,</a:t>
            </a:r>
          </a:p>
          <a:p>
            <a:pPr lvl="1"/>
            <a:r>
              <a:rPr lang="de-DE" dirty="0"/>
              <a:t>als </a:t>
            </a:r>
            <a:r>
              <a:rPr lang="de-DE" dirty="0" err="1"/>
              <a:t>mögliche</a:t>
            </a:r>
            <a:r>
              <a:rPr lang="de-DE" dirty="0"/>
              <a:t> Nachteile </a:t>
            </a:r>
            <a:r>
              <a:rPr lang="de-DE" dirty="0" err="1"/>
              <a:t>für</a:t>
            </a:r>
            <a:r>
              <a:rPr lang="de-DE" dirty="0"/>
              <a:t> die Verkehrssicherheit. </a:t>
            </a:r>
          </a:p>
          <a:p>
            <a:pPr marL="457200" lvl="1" indent="0">
              <a:buNone/>
            </a:pPr>
            <a:endParaRPr lang="de-DE" dirty="0"/>
          </a:p>
          <a:p>
            <a:pPr lvl="1"/>
            <a:endParaRPr lang="de-DE" dirty="0"/>
          </a:p>
          <a:p>
            <a:endParaRPr lang="de-DE" dirty="0"/>
          </a:p>
        </p:txBody>
      </p:sp>
    </p:spTree>
    <p:extLst>
      <p:ext uri="{BB962C8B-B14F-4D97-AF65-F5344CB8AC3E}">
        <p14:creationId xmlns:p14="http://schemas.microsoft.com/office/powerpoint/2010/main" val="8443736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 calcmode="lin" valueType="num">
                                      <p:cBhvr additive="base">
                                        <p:cTn id="7"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4">
                                            <p:txEl>
                                              <p:pRg st="2" end="2"/>
                                            </p:txEl>
                                          </p:spTgt>
                                        </p:tgtEl>
                                        <p:attrNameLst>
                                          <p:attrName>style.visibility</p:attrName>
                                        </p:attrNameLst>
                                      </p:cBhvr>
                                      <p:to>
                                        <p:strVal val="visible"/>
                                      </p:to>
                                    </p:set>
                                    <p:anim calcmode="lin" valueType="num">
                                      <p:cBhvr additive="base">
                                        <p:cTn id="11"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4">
                                            <p:txEl>
                                              <p:pRg st="3" end="3"/>
                                            </p:txEl>
                                          </p:spTgt>
                                        </p:tgtEl>
                                        <p:attrNameLst>
                                          <p:attrName>style.visibility</p:attrName>
                                        </p:attrNameLst>
                                      </p:cBhvr>
                                      <p:to>
                                        <p:strVal val="visible"/>
                                      </p:to>
                                    </p:set>
                                    <p:anim calcmode="lin" valueType="num">
                                      <p:cBhvr additive="base">
                                        <p:cTn id="17"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4">
                                            <p:txEl>
                                              <p:pRg st="4" end="4"/>
                                            </p:txEl>
                                          </p:spTgt>
                                        </p:tgtEl>
                                        <p:attrNameLst>
                                          <p:attrName>style.visibility</p:attrName>
                                        </p:attrNameLst>
                                      </p:cBhvr>
                                      <p:to>
                                        <p:strVal val="visible"/>
                                      </p:to>
                                    </p:set>
                                    <p:anim calcmode="lin" valueType="num">
                                      <p:cBhvr additive="base">
                                        <p:cTn id="23"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4">
                                            <p:txEl>
                                              <p:pRg st="5" end="5"/>
                                            </p:txEl>
                                          </p:spTgt>
                                        </p:tgtEl>
                                        <p:attrNameLst>
                                          <p:attrName>style.visibility</p:attrName>
                                        </p:attrNameLst>
                                      </p:cBhvr>
                                      <p:to>
                                        <p:strVal val="visible"/>
                                      </p:to>
                                    </p:set>
                                    <p:anim calcmode="lin" valueType="num">
                                      <p:cBhvr additive="base">
                                        <p:cTn id="29" dur="500" fill="hold"/>
                                        <p:tgtEl>
                                          <p:spTgt spid="4">
                                            <p:txEl>
                                              <p:pRg st="5" end="5"/>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4">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Rechtliche Grundlagen</a:t>
            </a:r>
          </a:p>
        </p:txBody>
      </p:sp>
      <p:sp>
        <p:nvSpPr>
          <p:cNvPr id="4" name="Inhaltsplatzhalter 3">
            <a:extLst>
              <a:ext uri="{FF2B5EF4-FFF2-40B4-BE49-F238E27FC236}">
                <a16:creationId xmlns:a16="http://schemas.microsoft.com/office/drawing/2014/main" id="{FC46E1F8-7FD9-507D-A2D6-18E590BCF755}"/>
              </a:ext>
            </a:extLst>
          </p:cNvPr>
          <p:cNvSpPr>
            <a:spLocks noGrp="1"/>
          </p:cNvSpPr>
          <p:nvPr>
            <p:ph sz="quarter" idx="16"/>
          </p:nvPr>
        </p:nvSpPr>
        <p:spPr/>
        <p:txBody>
          <a:bodyPr>
            <a:normAutofit fontScale="92500" lnSpcReduction="10000"/>
          </a:bodyPr>
          <a:lstStyle/>
          <a:p>
            <a:pPr marL="0" indent="0">
              <a:buNone/>
            </a:pPr>
            <a:r>
              <a:rPr lang="de-DE" sz="3000" b="1" dirty="0"/>
              <a:t>Was setzt §35 StVO nicht außer Kraft?</a:t>
            </a:r>
          </a:p>
          <a:p>
            <a:r>
              <a:rPr lang="de-DE" dirty="0"/>
              <a:t>Gurtpflicht (UVV)</a:t>
            </a:r>
          </a:p>
          <a:p>
            <a:r>
              <a:rPr lang="de-DE" dirty="0"/>
              <a:t>Fahrerlaubnisverordnung – FeV</a:t>
            </a:r>
          </a:p>
          <a:p>
            <a:r>
              <a:rPr lang="de-DE" dirty="0"/>
              <a:t>Ladungssicherung</a:t>
            </a:r>
          </a:p>
          <a:p>
            <a:r>
              <a:rPr lang="de-DE" dirty="0"/>
              <a:t>Fahrzeugabmessungen</a:t>
            </a:r>
          </a:p>
          <a:p>
            <a:r>
              <a:rPr lang="de-DE" dirty="0"/>
              <a:t>Angepasste Geschwindigkeit (Witterung)</a:t>
            </a:r>
          </a:p>
          <a:p>
            <a:r>
              <a:rPr lang="de-DE" dirty="0"/>
              <a:t>Sicherheitsabstand</a:t>
            </a:r>
          </a:p>
          <a:p>
            <a:r>
              <a:rPr lang="de-DE" dirty="0"/>
              <a:t>Besondere Sorgfaltspflicht </a:t>
            </a:r>
            <a:r>
              <a:rPr lang="de-DE" dirty="0" err="1"/>
              <a:t>ggü</a:t>
            </a:r>
            <a:r>
              <a:rPr lang="de-DE" dirty="0"/>
              <a:t>. Kindern, Älteren, …</a:t>
            </a:r>
          </a:p>
          <a:p>
            <a:r>
              <a:rPr lang="de-DE" dirty="0"/>
              <a:t>Fahrphysik</a:t>
            </a:r>
          </a:p>
          <a:p>
            <a:r>
              <a:rPr lang="de-DE" dirty="0"/>
              <a:t>StVZO (Reifen, Anbauten, …)</a:t>
            </a:r>
          </a:p>
          <a:p>
            <a:r>
              <a:rPr lang="de-DE" dirty="0"/>
              <a:t>Alkohol und andere Rauschmittel</a:t>
            </a:r>
          </a:p>
          <a:p>
            <a:pPr marL="457200" lvl="1" indent="0">
              <a:buNone/>
            </a:pPr>
            <a:endParaRPr lang="de-DE" dirty="0"/>
          </a:p>
          <a:p>
            <a:pPr lvl="1"/>
            <a:endParaRPr lang="de-DE" dirty="0"/>
          </a:p>
          <a:p>
            <a:endParaRPr lang="de-DE" dirty="0"/>
          </a:p>
        </p:txBody>
      </p:sp>
    </p:spTree>
    <p:extLst>
      <p:ext uri="{BB962C8B-B14F-4D97-AF65-F5344CB8AC3E}">
        <p14:creationId xmlns:p14="http://schemas.microsoft.com/office/powerpoint/2010/main" val="30019265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 calcmode="lin" valueType="num">
                                      <p:cBhvr additive="base">
                                        <p:cTn id="7"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2" end="2"/>
                                            </p:txEl>
                                          </p:spTgt>
                                        </p:tgtEl>
                                        <p:attrNameLst>
                                          <p:attrName>style.visibility</p:attrName>
                                        </p:attrNameLst>
                                      </p:cBhvr>
                                      <p:to>
                                        <p:strVal val="visible"/>
                                      </p:to>
                                    </p:set>
                                    <p:anim calcmode="lin" valueType="num">
                                      <p:cBhvr additive="base">
                                        <p:cTn id="13"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anim calcmode="lin" valueType="num">
                                      <p:cBhvr additive="base">
                                        <p:cTn id="19"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4">
                                            <p:txEl>
                                              <p:pRg st="4" end="4"/>
                                            </p:txEl>
                                          </p:spTgt>
                                        </p:tgtEl>
                                        <p:attrNameLst>
                                          <p:attrName>style.visibility</p:attrName>
                                        </p:attrNameLst>
                                      </p:cBhvr>
                                      <p:to>
                                        <p:strVal val="visible"/>
                                      </p:to>
                                    </p:set>
                                    <p:anim calcmode="lin" valueType="num">
                                      <p:cBhvr additive="base">
                                        <p:cTn id="25"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4">
                                            <p:txEl>
                                              <p:pRg st="5" end="5"/>
                                            </p:txEl>
                                          </p:spTgt>
                                        </p:tgtEl>
                                        <p:attrNameLst>
                                          <p:attrName>style.visibility</p:attrName>
                                        </p:attrNameLst>
                                      </p:cBhvr>
                                      <p:to>
                                        <p:strVal val="visible"/>
                                      </p:to>
                                    </p:set>
                                    <p:anim calcmode="lin" valueType="num">
                                      <p:cBhvr additive="base">
                                        <p:cTn id="31" dur="500" fill="hold"/>
                                        <p:tgtEl>
                                          <p:spTgt spid="4">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4">
                                            <p:txEl>
                                              <p:pRg st="6" end="6"/>
                                            </p:txEl>
                                          </p:spTgt>
                                        </p:tgtEl>
                                        <p:attrNameLst>
                                          <p:attrName>style.visibility</p:attrName>
                                        </p:attrNameLst>
                                      </p:cBhvr>
                                      <p:to>
                                        <p:strVal val="visible"/>
                                      </p:to>
                                    </p:set>
                                    <p:anim calcmode="lin" valueType="num">
                                      <p:cBhvr additive="base">
                                        <p:cTn id="37" dur="500" fill="hold"/>
                                        <p:tgtEl>
                                          <p:spTgt spid="4">
                                            <p:txEl>
                                              <p:pRg st="6" end="6"/>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4">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4">
                                            <p:txEl>
                                              <p:pRg st="7" end="7"/>
                                            </p:txEl>
                                          </p:spTgt>
                                        </p:tgtEl>
                                        <p:attrNameLst>
                                          <p:attrName>style.visibility</p:attrName>
                                        </p:attrNameLst>
                                      </p:cBhvr>
                                      <p:to>
                                        <p:strVal val="visible"/>
                                      </p:to>
                                    </p:set>
                                    <p:anim calcmode="lin" valueType="num">
                                      <p:cBhvr additive="base">
                                        <p:cTn id="43" dur="500" fill="hold"/>
                                        <p:tgtEl>
                                          <p:spTgt spid="4">
                                            <p:txEl>
                                              <p:pRg st="7" end="7"/>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4">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4">
                                            <p:txEl>
                                              <p:pRg st="8" end="8"/>
                                            </p:txEl>
                                          </p:spTgt>
                                        </p:tgtEl>
                                        <p:attrNameLst>
                                          <p:attrName>style.visibility</p:attrName>
                                        </p:attrNameLst>
                                      </p:cBhvr>
                                      <p:to>
                                        <p:strVal val="visible"/>
                                      </p:to>
                                    </p:set>
                                    <p:anim calcmode="lin" valueType="num">
                                      <p:cBhvr additive="base">
                                        <p:cTn id="49" dur="500" fill="hold"/>
                                        <p:tgtEl>
                                          <p:spTgt spid="4">
                                            <p:txEl>
                                              <p:pRg st="8" end="8"/>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4">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4">
                                            <p:txEl>
                                              <p:pRg st="9" end="9"/>
                                            </p:txEl>
                                          </p:spTgt>
                                        </p:tgtEl>
                                        <p:attrNameLst>
                                          <p:attrName>style.visibility</p:attrName>
                                        </p:attrNameLst>
                                      </p:cBhvr>
                                      <p:to>
                                        <p:strVal val="visible"/>
                                      </p:to>
                                    </p:set>
                                    <p:anim calcmode="lin" valueType="num">
                                      <p:cBhvr additive="base">
                                        <p:cTn id="55" dur="500" fill="hold"/>
                                        <p:tgtEl>
                                          <p:spTgt spid="4">
                                            <p:txEl>
                                              <p:pRg st="9" end="9"/>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4">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nodeType="clickEffect">
                                  <p:stCondLst>
                                    <p:cond delay="0"/>
                                  </p:stCondLst>
                                  <p:childTnLst>
                                    <p:set>
                                      <p:cBhvr>
                                        <p:cTn id="60" dur="1" fill="hold">
                                          <p:stCondLst>
                                            <p:cond delay="0"/>
                                          </p:stCondLst>
                                        </p:cTn>
                                        <p:tgtEl>
                                          <p:spTgt spid="4">
                                            <p:txEl>
                                              <p:pRg st="10" end="10"/>
                                            </p:txEl>
                                          </p:spTgt>
                                        </p:tgtEl>
                                        <p:attrNameLst>
                                          <p:attrName>style.visibility</p:attrName>
                                        </p:attrNameLst>
                                      </p:cBhvr>
                                      <p:to>
                                        <p:strVal val="visible"/>
                                      </p:to>
                                    </p:set>
                                    <p:anim calcmode="lin" valueType="num">
                                      <p:cBhvr additive="base">
                                        <p:cTn id="61" dur="500" fill="hold"/>
                                        <p:tgtEl>
                                          <p:spTgt spid="4">
                                            <p:txEl>
                                              <p:pRg st="10" end="10"/>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4">
                                            <p:txEl>
                                              <p:pRg st="10" end="1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Rechtliche Grundlagen</a:t>
            </a:r>
          </a:p>
        </p:txBody>
      </p:sp>
      <p:sp>
        <p:nvSpPr>
          <p:cNvPr id="4" name="Inhaltsplatzhalter 3">
            <a:extLst>
              <a:ext uri="{FF2B5EF4-FFF2-40B4-BE49-F238E27FC236}">
                <a16:creationId xmlns:a16="http://schemas.microsoft.com/office/drawing/2014/main" id="{FC46E1F8-7FD9-507D-A2D6-18E590BCF755}"/>
              </a:ext>
            </a:extLst>
          </p:cNvPr>
          <p:cNvSpPr>
            <a:spLocks noGrp="1"/>
          </p:cNvSpPr>
          <p:nvPr>
            <p:ph sz="quarter" idx="16"/>
          </p:nvPr>
        </p:nvSpPr>
        <p:spPr/>
        <p:txBody>
          <a:bodyPr>
            <a:normAutofit fontScale="92500" lnSpcReduction="10000"/>
          </a:bodyPr>
          <a:lstStyle/>
          <a:p>
            <a:pPr marL="0" indent="0">
              <a:buNone/>
            </a:pPr>
            <a:r>
              <a:rPr lang="de-DE" sz="3000" b="1" dirty="0"/>
              <a:t>§ 38 Blaues Blinklicht und gelbes Blinklicht </a:t>
            </a:r>
          </a:p>
          <a:p>
            <a:pPr marL="514350" indent="-514350">
              <a:buFont typeface="+mj-lt"/>
              <a:buAutoNum type="arabicParenBoth"/>
            </a:pPr>
            <a:r>
              <a:rPr lang="de-DE" dirty="0"/>
              <a:t>Blaues Blinklicht zusammen mit dem Einsatzhorn darf nur verwendet werden, wenn </a:t>
            </a:r>
            <a:r>
              <a:rPr lang="de-DE" b="1" dirty="0" err="1"/>
              <a:t>höchste</a:t>
            </a:r>
            <a:r>
              <a:rPr lang="de-DE" b="1" dirty="0"/>
              <a:t> Eile </a:t>
            </a:r>
            <a:r>
              <a:rPr lang="de-DE" dirty="0"/>
              <a:t>geboten ist, um Menschenleben zu retten oder schwere gesundheitliche </a:t>
            </a:r>
            <a:r>
              <a:rPr lang="de-DE" dirty="0" err="1"/>
              <a:t>Schäden</a:t>
            </a:r>
            <a:r>
              <a:rPr lang="de-DE" dirty="0"/>
              <a:t> abzuwenden, eine Gefahr </a:t>
            </a:r>
            <a:r>
              <a:rPr lang="de-DE" dirty="0" err="1"/>
              <a:t>für</a:t>
            </a:r>
            <a:r>
              <a:rPr lang="de-DE" dirty="0"/>
              <a:t> die </a:t>
            </a:r>
            <a:r>
              <a:rPr lang="de-DE" dirty="0" err="1"/>
              <a:t>öffentliche</a:t>
            </a:r>
            <a:r>
              <a:rPr lang="de-DE" dirty="0"/>
              <a:t> Sicherheit oder Ordnung abzuwenden, </a:t>
            </a:r>
            <a:r>
              <a:rPr lang="de-DE" dirty="0" err="1"/>
              <a:t>flüchtige</a:t>
            </a:r>
            <a:r>
              <a:rPr lang="de-DE" dirty="0"/>
              <a:t> Personen zu verfolgen oder bedeutende Sachwerte zu erhalten. </a:t>
            </a:r>
          </a:p>
          <a:p>
            <a:pPr marL="0" indent="0">
              <a:buNone/>
            </a:pPr>
            <a:r>
              <a:rPr lang="de-DE" dirty="0">
                <a:solidFill>
                  <a:srgbClr val="FF0000"/>
                </a:solidFill>
              </a:rPr>
              <a:t>	Es ordnet an: „Alle </a:t>
            </a:r>
            <a:r>
              <a:rPr lang="de-DE" dirty="0" err="1">
                <a:solidFill>
                  <a:srgbClr val="FF0000"/>
                </a:solidFill>
              </a:rPr>
              <a:t>übrigen</a:t>
            </a:r>
            <a:r>
              <a:rPr lang="de-DE" dirty="0">
                <a:solidFill>
                  <a:srgbClr val="FF0000"/>
                </a:solidFill>
              </a:rPr>
              <a:t> Verkehrsteilnehmer haben 	sofort freie Bahn zu schaffen“. </a:t>
            </a:r>
          </a:p>
          <a:p>
            <a:pPr marL="514350" indent="-514350">
              <a:buFont typeface="+mj-lt"/>
              <a:buAutoNum type="arabicParenBoth" startAt="2"/>
            </a:pPr>
            <a:r>
              <a:rPr lang="de-DE" dirty="0"/>
              <a:t>Blaues Blinklicht allein darf nur von den damit ausgerüsteten Fahrzeugen und nur zur Warnung an Unfall- oder sonstigen Einsatzstellen, bei Einsatzfahrten oder bei der Begleitung von Fahrzeugen oder von geschlossenen </a:t>
            </a:r>
            <a:r>
              <a:rPr lang="de-DE" dirty="0" err="1"/>
              <a:t>Verbänden</a:t>
            </a:r>
            <a:r>
              <a:rPr lang="de-DE" dirty="0"/>
              <a:t> verwendet werden. </a:t>
            </a:r>
          </a:p>
          <a:p>
            <a:endParaRPr lang="de-DE" dirty="0"/>
          </a:p>
        </p:txBody>
      </p:sp>
    </p:spTree>
    <p:extLst>
      <p:ext uri="{BB962C8B-B14F-4D97-AF65-F5344CB8AC3E}">
        <p14:creationId xmlns:p14="http://schemas.microsoft.com/office/powerpoint/2010/main" val="28055004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 calcmode="lin" valueType="num">
                                      <p:cBhvr additive="base">
                                        <p:cTn id="7"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4">
                                            <p:txEl>
                                              <p:pRg st="2" end="2"/>
                                            </p:txEl>
                                          </p:spTgt>
                                        </p:tgtEl>
                                        <p:attrNameLst>
                                          <p:attrName>style.visibility</p:attrName>
                                        </p:attrNameLst>
                                      </p:cBhvr>
                                      <p:to>
                                        <p:strVal val="visible"/>
                                      </p:to>
                                    </p:set>
                                    <p:animEffect transition="in" filter="fade">
                                      <p:cBhvr>
                                        <p:cTn id="13" dur="1000"/>
                                        <p:tgtEl>
                                          <p:spTgt spid="4">
                                            <p:txEl>
                                              <p:pRg st="2" end="2"/>
                                            </p:txEl>
                                          </p:spTgt>
                                        </p:tgtEl>
                                      </p:cBhvr>
                                    </p:animEffect>
                                    <p:anim calcmode="lin" valueType="num">
                                      <p:cBhvr>
                                        <p:cTn id="14"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15"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4">
                                            <p:txEl>
                                              <p:pRg st="3" end="3"/>
                                            </p:txEl>
                                          </p:spTgt>
                                        </p:tgtEl>
                                        <p:attrNameLst>
                                          <p:attrName>style.visibility</p:attrName>
                                        </p:attrNameLst>
                                      </p:cBhvr>
                                      <p:to>
                                        <p:strVal val="visible"/>
                                      </p:to>
                                    </p:set>
                                    <p:anim calcmode="lin" valueType="num">
                                      <p:cBhvr additive="base">
                                        <p:cTn id="20"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platzhalter 2">
            <a:extLst>
              <a:ext uri="{FF2B5EF4-FFF2-40B4-BE49-F238E27FC236}">
                <a16:creationId xmlns:a16="http://schemas.microsoft.com/office/drawing/2014/main" id="{BCDC66F8-462B-4B0C-B6C5-75282D1A272C}"/>
              </a:ext>
            </a:extLst>
          </p:cNvPr>
          <p:cNvSpPr>
            <a:spLocks noGrp="1"/>
          </p:cNvSpPr>
          <p:nvPr>
            <p:ph type="body" sz="quarter" idx="15"/>
          </p:nvPr>
        </p:nvSpPr>
        <p:spPr/>
        <p:txBody>
          <a:bodyPr/>
          <a:lstStyle/>
          <a:p>
            <a:endParaRPr lang="de-DE"/>
          </a:p>
        </p:txBody>
      </p:sp>
      <p:sp>
        <p:nvSpPr>
          <p:cNvPr id="5" name="Inhaltsplatzhalter 2">
            <a:extLst>
              <a:ext uri="{FF2B5EF4-FFF2-40B4-BE49-F238E27FC236}">
                <a16:creationId xmlns:a16="http://schemas.microsoft.com/office/drawing/2014/main" id="{8C67CFA8-447A-498E-A55C-A123430A0659}"/>
              </a:ext>
            </a:extLst>
          </p:cNvPr>
          <p:cNvSpPr>
            <a:spLocks noGrp="1"/>
          </p:cNvSpPr>
          <p:nvPr>
            <p:ph sz="quarter" idx="16"/>
          </p:nvPr>
        </p:nvSpPr>
        <p:spPr>
          <a:xfrm>
            <a:off x="0" y="2114090"/>
            <a:ext cx="8639175" cy="4984750"/>
          </a:xfrm>
        </p:spPr>
        <p:txBody>
          <a:bodyPr>
            <a:normAutofit fontScale="92500"/>
          </a:bodyPr>
          <a:lstStyle/>
          <a:p>
            <a:pPr eaLnBrk="1" hangingPunct="1"/>
            <a:r>
              <a:rPr lang="de-DE" altLang="de-DE" sz="2800" b="1" i="1" u="sng" dirty="0"/>
              <a:t>Sonderrechte</a:t>
            </a:r>
            <a:r>
              <a:rPr lang="de-DE" altLang="de-DE" sz="2800" dirty="0"/>
              <a:t> befreien von den </a:t>
            </a:r>
            <a:r>
              <a:rPr lang="de-DE" altLang="de-DE" sz="2800" u="sng" dirty="0"/>
              <a:t>Bestimmungen</a:t>
            </a:r>
            <a:r>
              <a:rPr lang="de-DE" altLang="de-DE" sz="2800" dirty="0"/>
              <a:t> der StVO, ändern jedoch die Verkehrsregeln nicht. Sonderrechte dürfen nur unter gebührender Berücksichtigung der öffentlichen Sicherheit ausgeübt werden dürfen </a:t>
            </a:r>
          </a:p>
          <a:p>
            <a:pPr eaLnBrk="1" hangingPunct="1"/>
            <a:r>
              <a:rPr lang="de-DE" altLang="de-DE" sz="2800" dirty="0"/>
              <a:t>Dies gilt auch ohne die Verwendung von blauen Blinklicht und Einsatzhorn</a:t>
            </a:r>
          </a:p>
          <a:p>
            <a:pPr eaLnBrk="1" hangingPunct="1"/>
            <a:r>
              <a:rPr lang="de-DE" altLang="de-DE" sz="2800" b="1" i="1" u="sng" dirty="0"/>
              <a:t>Wegerechte</a:t>
            </a:r>
            <a:r>
              <a:rPr lang="de-DE" altLang="de-DE" sz="2800" dirty="0"/>
              <a:t> befreien nicht von den Vorschriften der StVO </a:t>
            </a:r>
          </a:p>
          <a:p>
            <a:pPr eaLnBrk="1" hangingPunct="1"/>
            <a:r>
              <a:rPr lang="de-DE" altLang="de-DE" sz="2800" dirty="0"/>
              <a:t>Das Wegerechtsfahrzeug darf erst dann, wenn der übrige Verkehr freie Bahn geschaffen hat, diesen Vorrang mit erhöhter Vorsicht wahrnehmen. </a:t>
            </a:r>
          </a:p>
          <a:p>
            <a:pPr eaLnBrk="1" hangingPunct="1">
              <a:buFont typeface="Wingdings 2" panose="05020102010507070707" pitchFamily="18" charset="2"/>
              <a:buNone/>
            </a:pPr>
            <a:br>
              <a:rPr lang="de-DE" altLang="de-DE" sz="2800" dirty="0"/>
            </a:br>
            <a:endParaRPr lang="de-DE" altLang="de-DE" sz="2800" dirty="0"/>
          </a:p>
        </p:txBody>
      </p:sp>
      <p:sp>
        <p:nvSpPr>
          <p:cNvPr id="6" name="Titel 1">
            <a:extLst>
              <a:ext uri="{FF2B5EF4-FFF2-40B4-BE49-F238E27FC236}">
                <a16:creationId xmlns:a16="http://schemas.microsoft.com/office/drawing/2014/main" id="{27089D08-95F4-48CC-963D-6981F19EAC60}"/>
              </a:ext>
            </a:extLst>
          </p:cNvPr>
          <p:cNvSpPr txBox="1">
            <a:spLocks/>
          </p:cNvSpPr>
          <p:nvPr/>
        </p:nvSpPr>
        <p:spPr>
          <a:xfrm>
            <a:off x="144000" y="1223963"/>
            <a:ext cx="8785225" cy="792162"/>
          </a:xfrm>
          <a:prstGeom prst="rect">
            <a:avLst/>
          </a:prstGeom>
        </p:spPr>
        <p:txBody>
          <a:bodyPr vert="horz" lIns="0" tIns="0" rIns="0" bIns="0" rtlCol="0" anchor="ctr">
            <a:normAutofit/>
          </a:bodyPr>
          <a:lstStyle>
            <a:lvl1pPr algn="l" defTabSz="914400" rtl="0" eaLnBrk="1" latinLnBrk="0" hangingPunct="1">
              <a:lnSpc>
                <a:spcPct val="90000"/>
              </a:lnSpc>
              <a:spcBef>
                <a:spcPct val="0"/>
              </a:spcBef>
              <a:buNone/>
              <a:defRPr sz="2800" kern="1200">
                <a:solidFill>
                  <a:schemeClr val="bg1"/>
                </a:solidFill>
                <a:latin typeface="+mn-lt"/>
                <a:ea typeface="+mj-ea"/>
                <a:cs typeface="+mj-cs"/>
              </a:defRPr>
            </a:lvl1pPr>
          </a:lstStyle>
          <a:p>
            <a:pPr algn="ctr"/>
            <a:r>
              <a:rPr lang="de-DE" altLang="de-DE" sz="3600" u="sng" dirty="0">
                <a:solidFill>
                  <a:srgbClr val="FF0000"/>
                </a:solidFill>
              </a:rPr>
              <a:t>Unterscheidung Sonderrecht und Wegerecht</a:t>
            </a:r>
          </a:p>
        </p:txBody>
      </p:sp>
      <p:sp>
        <p:nvSpPr>
          <p:cNvPr id="7" name="Titel 1">
            <a:extLst>
              <a:ext uri="{FF2B5EF4-FFF2-40B4-BE49-F238E27FC236}">
                <a16:creationId xmlns:a16="http://schemas.microsoft.com/office/drawing/2014/main" id="{12EAD45D-9502-4B41-B8A3-882E0B7FE556}"/>
              </a:ext>
            </a:extLst>
          </p:cNvPr>
          <p:cNvSpPr>
            <a:spLocks noGrp="1"/>
          </p:cNvSpPr>
          <p:nvPr>
            <p:ph type="title"/>
          </p:nvPr>
        </p:nvSpPr>
        <p:spPr>
          <a:xfrm>
            <a:off x="144463" y="323850"/>
            <a:ext cx="5795962" cy="900113"/>
          </a:xfrm>
        </p:spPr>
        <p:txBody>
          <a:bodyPr/>
          <a:lstStyle/>
          <a:p>
            <a:r>
              <a:rPr lang="de-DE" dirty="0"/>
              <a:t>Rechtliche Grundlagen</a:t>
            </a:r>
          </a:p>
        </p:txBody>
      </p:sp>
      <p:pic>
        <p:nvPicPr>
          <p:cNvPr id="5122" name="Picture 2" descr="Freiwillige Feuerwehr Rosengarten (Druckversion) | Martinshorn und  Blaulicht |">
            <a:extLst>
              <a:ext uri="{FF2B5EF4-FFF2-40B4-BE49-F238E27FC236}">
                <a16:creationId xmlns:a16="http://schemas.microsoft.com/office/drawing/2014/main" id="{CD24F2E1-617F-4865-A86F-6297F39A546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6600" y="5765207"/>
            <a:ext cx="2622625" cy="9064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238474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8" presetClass="entr" presetSubtype="16" fill="hold" nodeType="clickEffect">
                                  <p:stCondLst>
                                    <p:cond delay="0"/>
                                  </p:stCondLst>
                                  <p:childTnLst>
                                    <p:set>
                                      <p:cBhvr>
                                        <p:cTn id="13" dur="1" fill="hold">
                                          <p:stCondLst>
                                            <p:cond delay="0"/>
                                          </p:stCondLst>
                                        </p:cTn>
                                        <p:tgtEl>
                                          <p:spTgt spid="5">
                                            <p:txEl>
                                              <p:pRg st="1" end="1"/>
                                            </p:txEl>
                                          </p:spTgt>
                                        </p:tgtEl>
                                        <p:attrNameLst>
                                          <p:attrName>style.visibility</p:attrName>
                                        </p:attrNameLst>
                                      </p:cBhvr>
                                      <p:to>
                                        <p:strVal val="visible"/>
                                      </p:to>
                                    </p:set>
                                    <p:animEffect transition="in" filter="diamond(in)">
                                      <p:cBhvr>
                                        <p:cTn id="14" dur="2000"/>
                                        <p:tgtEl>
                                          <p:spTgt spid="5">
                                            <p:txEl>
                                              <p:pRg st="1" end="1"/>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8" presetClass="entr" presetSubtype="16" fill="hold" nodeType="clickEffect">
                                  <p:stCondLst>
                                    <p:cond delay="0"/>
                                  </p:stCondLst>
                                  <p:childTnLst>
                                    <p:set>
                                      <p:cBhvr>
                                        <p:cTn id="18" dur="1" fill="hold">
                                          <p:stCondLst>
                                            <p:cond delay="0"/>
                                          </p:stCondLst>
                                        </p:cTn>
                                        <p:tgtEl>
                                          <p:spTgt spid="5">
                                            <p:txEl>
                                              <p:pRg st="2" end="2"/>
                                            </p:txEl>
                                          </p:spTgt>
                                        </p:tgtEl>
                                        <p:attrNameLst>
                                          <p:attrName>style.visibility</p:attrName>
                                        </p:attrNameLst>
                                      </p:cBhvr>
                                      <p:to>
                                        <p:strVal val="visible"/>
                                      </p:to>
                                    </p:set>
                                    <p:animEffect transition="in" filter="diamond(in)">
                                      <p:cBhvr>
                                        <p:cTn id="19" dur="2000"/>
                                        <p:tgtEl>
                                          <p:spTgt spid="5">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8" presetClass="entr" presetSubtype="16" fill="hold" nodeType="clickEffect">
                                  <p:stCondLst>
                                    <p:cond delay="0"/>
                                  </p:stCondLst>
                                  <p:childTnLst>
                                    <p:set>
                                      <p:cBhvr>
                                        <p:cTn id="23" dur="1" fill="hold">
                                          <p:stCondLst>
                                            <p:cond delay="0"/>
                                          </p:stCondLst>
                                        </p:cTn>
                                        <p:tgtEl>
                                          <p:spTgt spid="5">
                                            <p:txEl>
                                              <p:pRg st="3" end="3"/>
                                            </p:txEl>
                                          </p:spTgt>
                                        </p:tgtEl>
                                        <p:attrNameLst>
                                          <p:attrName>style.visibility</p:attrName>
                                        </p:attrNameLst>
                                      </p:cBhvr>
                                      <p:to>
                                        <p:strVal val="visible"/>
                                      </p:to>
                                    </p:set>
                                    <p:animEffect transition="in" filter="diamond(in)">
                                      <p:cBhvr>
                                        <p:cTn id="24" dur="2000"/>
                                        <p:tgtEl>
                                          <p:spTgt spid="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Rechtliche Grundlagen</a:t>
            </a:r>
          </a:p>
        </p:txBody>
      </p:sp>
      <p:sp>
        <p:nvSpPr>
          <p:cNvPr id="4" name="Inhaltsplatzhalter 3">
            <a:extLst>
              <a:ext uri="{FF2B5EF4-FFF2-40B4-BE49-F238E27FC236}">
                <a16:creationId xmlns:a16="http://schemas.microsoft.com/office/drawing/2014/main" id="{FC46E1F8-7FD9-507D-A2D6-18E590BCF755}"/>
              </a:ext>
            </a:extLst>
          </p:cNvPr>
          <p:cNvSpPr>
            <a:spLocks noGrp="1"/>
          </p:cNvSpPr>
          <p:nvPr>
            <p:ph sz="quarter" idx="16"/>
          </p:nvPr>
        </p:nvSpPr>
        <p:spPr/>
        <p:txBody>
          <a:bodyPr>
            <a:normAutofit/>
          </a:bodyPr>
          <a:lstStyle/>
          <a:p>
            <a:pPr marL="0" indent="0">
              <a:buNone/>
            </a:pPr>
            <a:r>
              <a:rPr lang="de-DE" b="1" dirty="0"/>
              <a:t>Verkehrsunfall bei einer Einsatzfahrt </a:t>
            </a:r>
          </a:p>
          <a:p>
            <a:r>
              <a:rPr lang="de-DE" dirty="0"/>
              <a:t>Ereignet sich im Verlauf einer Einsatzfahrt ein Unfall, </a:t>
            </a:r>
            <a:r>
              <a:rPr lang="de-DE" dirty="0" err="1"/>
              <a:t>können</a:t>
            </a:r>
            <a:r>
              <a:rPr lang="de-DE" dirty="0"/>
              <a:t> zivil- und strafrechtliche Aspekte relevant werden. </a:t>
            </a:r>
          </a:p>
          <a:p>
            <a:r>
              <a:rPr lang="de-DE" dirty="0"/>
              <a:t>Zum Beispiel:</a:t>
            </a:r>
          </a:p>
          <a:p>
            <a:pPr lvl="1"/>
            <a:r>
              <a:rPr lang="de-DE" dirty="0"/>
              <a:t>§ 142 (Strafgesetzbuch, StGB) – Unerlaubtes Entfernen vom Unfallort </a:t>
            </a:r>
          </a:p>
          <a:p>
            <a:pPr lvl="1"/>
            <a:r>
              <a:rPr lang="de-DE" dirty="0"/>
              <a:t>§ 315c (StGB) – </a:t>
            </a:r>
            <a:r>
              <a:rPr lang="de-DE" dirty="0" err="1"/>
              <a:t>Gefährdung</a:t>
            </a:r>
            <a:r>
              <a:rPr lang="de-DE" dirty="0"/>
              <a:t> des Straßenverkehrs</a:t>
            </a:r>
          </a:p>
          <a:p>
            <a:pPr lvl="1"/>
            <a:r>
              <a:rPr lang="de-DE" dirty="0"/>
              <a:t>§ 323c (StGB) – Unterlassene Hilfeleistung</a:t>
            </a:r>
          </a:p>
          <a:p>
            <a:pPr lvl="1"/>
            <a:endParaRPr lang="de-DE" dirty="0"/>
          </a:p>
          <a:p>
            <a:pPr lvl="1"/>
            <a:endParaRPr lang="de-DE" dirty="0"/>
          </a:p>
          <a:p>
            <a:pPr lvl="1"/>
            <a:endParaRPr lang="de-DE" dirty="0"/>
          </a:p>
          <a:p>
            <a:endParaRPr lang="de-DE" dirty="0"/>
          </a:p>
        </p:txBody>
      </p:sp>
    </p:spTree>
    <p:extLst>
      <p:ext uri="{BB962C8B-B14F-4D97-AF65-F5344CB8AC3E}">
        <p14:creationId xmlns:p14="http://schemas.microsoft.com/office/powerpoint/2010/main" val="2211956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wipe(down)">
                                      <p:cBhvr>
                                        <p:cTn id="7" dur="500"/>
                                        <p:tgtEl>
                                          <p:spTgt spid="4">
                                            <p:txEl>
                                              <p:pRg st="1" end="1"/>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4">
                                            <p:txEl>
                                              <p:pRg st="2" end="2"/>
                                            </p:txEl>
                                          </p:spTgt>
                                        </p:tgtEl>
                                        <p:attrNameLst>
                                          <p:attrName>style.visibility</p:attrName>
                                        </p:attrNameLst>
                                      </p:cBhvr>
                                      <p:to>
                                        <p:strVal val="visible"/>
                                      </p:to>
                                    </p:set>
                                    <p:animEffect transition="in" filter="wipe(down)">
                                      <p:cBhvr>
                                        <p:cTn id="10" dur="500"/>
                                        <p:tgtEl>
                                          <p:spTgt spid="4">
                                            <p:txEl>
                                              <p:pRg st="2" end="2"/>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4">
                                            <p:txEl>
                                              <p:pRg st="3" end="3"/>
                                            </p:txEl>
                                          </p:spTgt>
                                        </p:tgtEl>
                                        <p:attrNameLst>
                                          <p:attrName>style.visibility</p:attrName>
                                        </p:attrNameLst>
                                      </p:cBhvr>
                                      <p:to>
                                        <p:strVal val="visible"/>
                                      </p:to>
                                    </p:set>
                                    <p:animEffect transition="in" filter="wipe(down)">
                                      <p:cBhvr>
                                        <p:cTn id="13" dur="500"/>
                                        <p:tgtEl>
                                          <p:spTgt spid="4">
                                            <p:txEl>
                                              <p:pRg st="3" end="3"/>
                                            </p:txEl>
                                          </p:spTgt>
                                        </p:tgtEl>
                                      </p:cBhvr>
                                    </p:animEffect>
                                  </p:childTnLst>
                                </p:cTn>
                              </p:par>
                              <p:par>
                                <p:cTn id="14" presetID="22" presetClass="entr" presetSubtype="4" fill="hold" nodeType="withEffect">
                                  <p:stCondLst>
                                    <p:cond delay="0"/>
                                  </p:stCondLst>
                                  <p:childTnLst>
                                    <p:set>
                                      <p:cBhvr>
                                        <p:cTn id="15" dur="1" fill="hold">
                                          <p:stCondLst>
                                            <p:cond delay="0"/>
                                          </p:stCondLst>
                                        </p:cTn>
                                        <p:tgtEl>
                                          <p:spTgt spid="4">
                                            <p:txEl>
                                              <p:pRg st="4" end="4"/>
                                            </p:txEl>
                                          </p:spTgt>
                                        </p:tgtEl>
                                        <p:attrNameLst>
                                          <p:attrName>style.visibility</p:attrName>
                                        </p:attrNameLst>
                                      </p:cBhvr>
                                      <p:to>
                                        <p:strVal val="visible"/>
                                      </p:to>
                                    </p:set>
                                    <p:animEffect transition="in" filter="wipe(down)">
                                      <p:cBhvr>
                                        <p:cTn id="16" dur="500"/>
                                        <p:tgtEl>
                                          <p:spTgt spid="4">
                                            <p:txEl>
                                              <p:pRg st="4" end="4"/>
                                            </p:txEl>
                                          </p:spTgt>
                                        </p:tgtEl>
                                      </p:cBhvr>
                                    </p:animEffect>
                                  </p:childTnLst>
                                </p:cTn>
                              </p:par>
                              <p:par>
                                <p:cTn id="17" presetID="22" presetClass="entr" presetSubtype="4" fill="hold" nodeType="withEffect">
                                  <p:stCondLst>
                                    <p:cond delay="0"/>
                                  </p:stCondLst>
                                  <p:childTnLst>
                                    <p:set>
                                      <p:cBhvr>
                                        <p:cTn id="18" dur="1" fill="hold">
                                          <p:stCondLst>
                                            <p:cond delay="0"/>
                                          </p:stCondLst>
                                        </p:cTn>
                                        <p:tgtEl>
                                          <p:spTgt spid="4">
                                            <p:txEl>
                                              <p:pRg st="5" end="5"/>
                                            </p:txEl>
                                          </p:spTgt>
                                        </p:tgtEl>
                                        <p:attrNameLst>
                                          <p:attrName>style.visibility</p:attrName>
                                        </p:attrNameLst>
                                      </p:cBhvr>
                                      <p:to>
                                        <p:strVal val="visible"/>
                                      </p:to>
                                    </p:set>
                                    <p:animEffect transition="in" filter="wipe(down)">
                                      <p:cBhvr>
                                        <p:cTn id="19" dur="500"/>
                                        <p:tgtEl>
                                          <p:spTgt spid="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Rechtliche Grundlagen</a:t>
            </a:r>
          </a:p>
        </p:txBody>
      </p:sp>
      <p:sp>
        <p:nvSpPr>
          <p:cNvPr id="4" name="Inhaltsplatzhalter 3">
            <a:extLst>
              <a:ext uri="{FF2B5EF4-FFF2-40B4-BE49-F238E27FC236}">
                <a16:creationId xmlns:a16="http://schemas.microsoft.com/office/drawing/2014/main" id="{FC46E1F8-7FD9-507D-A2D6-18E590BCF755}"/>
              </a:ext>
            </a:extLst>
          </p:cNvPr>
          <p:cNvSpPr>
            <a:spLocks noGrp="1"/>
          </p:cNvSpPr>
          <p:nvPr>
            <p:ph sz="quarter" idx="16"/>
          </p:nvPr>
        </p:nvSpPr>
        <p:spPr>
          <a:xfrm>
            <a:off x="0" y="1475372"/>
            <a:ext cx="6589527" cy="3297795"/>
          </a:xfrm>
        </p:spPr>
        <p:txBody>
          <a:bodyPr>
            <a:normAutofit fontScale="92500" lnSpcReduction="10000"/>
          </a:bodyPr>
          <a:lstStyle/>
          <a:p>
            <a:pPr marL="0" indent="0">
              <a:buNone/>
            </a:pPr>
            <a:r>
              <a:rPr lang="de-DE" b="1" dirty="0"/>
              <a:t>Verkehrsunfall bei einer Einsatzfahrt </a:t>
            </a:r>
          </a:p>
          <a:p>
            <a:r>
              <a:rPr lang="de-DE" dirty="0"/>
              <a:t>Anhalten, Überblick verschaffen</a:t>
            </a:r>
          </a:p>
          <a:p>
            <a:r>
              <a:rPr lang="de-DE" dirty="0"/>
              <a:t>ILS / EL informieren</a:t>
            </a:r>
          </a:p>
          <a:p>
            <a:r>
              <a:rPr lang="de-DE" dirty="0"/>
              <a:t>Absichern der Unfallstelle</a:t>
            </a:r>
          </a:p>
          <a:p>
            <a:r>
              <a:rPr lang="de-DE" dirty="0"/>
              <a:t>Erste Hilfe leisten</a:t>
            </a:r>
          </a:p>
          <a:p>
            <a:r>
              <a:rPr lang="de-DE" dirty="0"/>
              <a:t>Örtliche Dienstanweisungen </a:t>
            </a:r>
          </a:p>
          <a:p>
            <a:pPr marL="0" indent="0">
              <a:buNone/>
            </a:pPr>
            <a:r>
              <a:rPr lang="de-DE" dirty="0"/>
              <a:t>   beachten</a:t>
            </a:r>
          </a:p>
          <a:p>
            <a:pPr lvl="1"/>
            <a:endParaRPr lang="de-DE" dirty="0"/>
          </a:p>
          <a:p>
            <a:endParaRPr lang="de-DE" dirty="0"/>
          </a:p>
        </p:txBody>
      </p:sp>
      <p:pic>
        <p:nvPicPr>
          <p:cNvPr id="1028" name="Picture 4" descr="TLF Unfall: drei Kameraden verletzt">
            <a:extLst>
              <a:ext uri="{FF2B5EF4-FFF2-40B4-BE49-F238E27FC236}">
                <a16:creationId xmlns:a16="http://schemas.microsoft.com/office/drawing/2014/main" id="{CDF80111-C08D-4011-84CC-BBC61CACF07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89225" y="3333599"/>
            <a:ext cx="4800603" cy="32004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58577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barn(inVertical)">
                                      <p:cBhvr>
                                        <p:cTn id="7" dur="500"/>
                                        <p:tgtEl>
                                          <p:spTgt spid="4">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fade">
                                      <p:cBhvr>
                                        <p:cTn id="12" dur="1000"/>
                                        <p:tgtEl>
                                          <p:spTgt spid="4">
                                            <p:txEl>
                                              <p:pRg st="2" end="2"/>
                                            </p:txEl>
                                          </p:spTgt>
                                        </p:tgtEl>
                                      </p:cBhvr>
                                    </p:animEffect>
                                    <p:anim calcmode="lin" valueType="num">
                                      <p:cBhvr>
                                        <p:cTn id="13"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14"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animEffect transition="in" filter="fade">
                                      <p:cBhvr>
                                        <p:cTn id="19" dur="1000"/>
                                        <p:tgtEl>
                                          <p:spTgt spid="4">
                                            <p:txEl>
                                              <p:pRg st="3" end="3"/>
                                            </p:txEl>
                                          </p:spTgt>
                                        </p:tgtEl>
                                      </p:cBhvr>
                                    </p:animEffect>
                                    <p:anim calcmode="lin" valueType="num">
                                      <p:cBhvr>
                                        <p:cTn id="20"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21"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4">
                                            <p:txEl>
                                              <p:pRg st="4" end="4"/>
                                            </p:txEl>
                                          </p:spTgt>
                                        </p:tgtEl>
                                        <p:attrNameLst>
                                          <p:attrName>style.visibility</p:attrName>
                                        </p:attrNameLst>
                                      </p:cBhvr>
                                      <p:to>
                                        <p:strVal val="visible"/>
                                      </p:to>
                                    </p:set>
                                    <p:animEffect transition="in" filter="fade">
                                      <p:cBhvr>
                                        <p:cTn id="26" dur="1000"/>
                                        <p:tgtEl>
                                          <p:spTgt spid="4">
                                            <p:txEl>
                                              <p:pRg st="4" end="4"/>
                                            </p:txEl>
                                          </p:spTgt>
                                        </p:tgtEl>
                                      </p:cBhvr>
                                    </p:animEffect>
                                    <p:anim calcmode="lin" valueType="num">
                                      <p:cBhvr>
                                        <p:cTn id="27"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28" dur="100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4">
                                            <p:txEl>
                                              <p:pRg st="5" end="5"/>
                                            </p:txEl>
                                          </p:spTgt>
                                        </p:tgtEl>
                                        <p:attrNameLst>
                                          <p:attrName>style.visibility</p:attrName>
                                        </p:attrNameLst>
                                      </p:cBhvr>
                                      <p:to>
                                        <p:strVal val="visible"/>
                                      </p:to>
                                    </p:set>
                                    <p:anim calcmode="lin" valueType="num">
                                      <p:cBhvr additive="base">
                                        <p:cTn id="33" dur="500" fill="hold"/>
                                        <p:tgtEl>
                                          <p:spTgt spid="4">
                                            <p:txEl>
                                              <p:pRg st="5" end="5"/>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4">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nodeType="clickEffect">
                                  <p:stCondLst>
                                    <p:cond delay="0"/>
                                  </p:stCondLst>
                                  <p:childTnLst>
                                    <p:set>
                                      <p:cBhvr>
                                        <p:cTn id="38" dur="1" fill="hold">
                                          <p:stCondLst>
                                            <p:cond delay="0"/>
                                          </p:stCondLst>
                                        </p:cTn>
                                        <p:tgtEl>
                                          <p:spTgt spid="4">
                                            <p:txEl>
                                              <p:pRg st="6" end="6"/>
                                            </p:txEl>
                                          </p:spTgt>
                                        </p:tgtEl>
                                        <p:attrNameLst>
                                          <p:attrName>style.visibility</p:attrName>
                                        </p:attrNameLst>
                                      </p:cBhvr>
                                      <p:to>
                                        <p:strVal val="visible"/>
                                      </p:to>
                                    </p:set>
                                    <p:anim calcmode="lin" valueType="num">
                                      <p:cBhvr additive="base">
                                        <p:cTn id="39" dur="500" fill="hold"/>
                                        <p:tgtEl>
                                          <p:spTgt spid="4">
                                            <p:txEl>
                                              <p:pRg st="6" end="6"/>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4">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Rechtliche Grundlagen</a:t>
            </a:r>
          </a:p>
        </p:txBody>
      </p:sp>
      <p:sp>
        <p:nvSpPr>
          <p:cNvPr id="4" name="Inhaltsplatzhalter 3">
            <a:extLst>
              <a:ext uri="{FF2B5EF4-FFF2-40B4-BE49-F238E27FC236}">
                <a16:creationId xmlns:a16="http://schemas.microsoft.com/office/drawing/2014/main" id="{FC46E1F8-7FD9-507D-A2D6-18E590BCF755}"/>
              </a:ext>
            </a:extLst>
          </p:cNvPr>
          <p:cNvSpPr>
            <a:spLocks noGrp="1"/>
          </p:cNvSpPr>
          <p:nvPr>
            <p:ph sz="quarter" idx="16"/>
          </p:nvPr>
        </p:nvSpPr>
        <p:spPr/>
        <p:txBody>
          <a:bodyPr vert="horz" lIns="91440" tIns="45720" rIns="91440" bIns="45720" rtlCol="0" anchor="t">
            <a:normAutofit fontScale="92500" lnSpcReduction="10000"/>
          </a:bodyPr>
          <a:lstStyle/>
          <a:p>
            <a:pPr marL="0" lvl="0" indent="0">
              <a:buNone/>
            </a:pPr>
            <a:r>
              <a:rPr lang="de-DE" sz="2600" b="1" dirty="0">
                <a:solidFill>
                  <a:prstClr val="black"/>
                </a:solidFill>
              </a:rPr>
              <a:t>Merke</a:t>
            </a:r>
          </a:p>
          <a:p>
            <a:r>
              <a:rPr lang="de-DE" sz="2600" dirty="0">
                <a:solidFill>
                  <a:prstClr val="black"/>
                </a:solidFill>
              </a:rPr>
              <a:t>Unter bestimmten Voraussetzungen befreit das Sonderrecht von gewissen Vorschriften, jedoch nicht von anderen gesetzl. Regelungen</a:t>
            </a:r>
          </a:p>
          <a:p>
            <a:r>
              <a:rPr lang="de-DE" dirty="0"/>
              <a:t>Sonderrechte schränken Rechte von anderen Verkehrsteilnehmern nicht ein</a:t>
            </a:r>
          </a:p>
          <a:p>
            <a:r>
              <a:rPr lang="de-DE" dirty="0"/>
              <a:t>Bei Missachtung der Sorgfaltspflicht können Einsatzfahrer*Innen in vollem Umfang für Schäden haftbar gemacht werden</a:t>
            </a:r>
          </a:p>
          <a:p>
            <a:r>
              <a:rPr lang="de-DE" dirty="0"/>
              <a:t>Auf die Inanspruchnahme von Sonderrechten im privaten PKW sollte verzichtet werden</a:t>
            </a:r>
          </a:p>
          <a:p>
            <a:r>
              <a:rPr lang="de-DE" dirty="0"/>
              <a:t>Blaulicht alleine stellt für andere Verkehrsteilnehmer keine Verpflichtung dar, freie Bahn zu schaffen</a:t>
            </a:r>
          </a:p>
          <a:p>
            <a:endParaRPr lang="de-DE" dirty="0"/>
          </a:p>
        </p:txBody>
      </p:sp>
      <p:sp>
        <p:nvSpPr>
          <p:cNvPr id="6" name="Textplatzhalter 5">
            <a:extLst>
              <a:ext uri="{FF2B5EF4-FFF2-40B4-BE49-F238E27FC236}">
                <a16:creationId xmlns:a16="http://schemas.microsoft.com/office/drawing/2014/main" id="{C88BBEAB-47C5-4539-8B64-622A9D47D52D}"/>
              </a:ext>
            </a:extLst>
          </p:cNvPr>
          <p:cNvSpPr>
            <a:spLocks noGrp="1"/>
          </p:cNvSpPr>
          <p:nvPr>
            <p:ph type="body" sz="quarter" idx="15"/>
          </p:nvPr>
        </p:nvSpPr>
        <p:spPr/>
        <p:txBody>
          <a:bodyPr/>
          <a:lstStyle/>
          <a:p>
            <a:endParaRPr lang="de-DE" dirty="0"/>
          </a:p>
        </p:txBody>
      </p:sp>
    </p:spTree>
    <p:extLst>
      <p:ext uri="{BB962C8B-B14F-4D97-AF65-F5344CB8AC3E}">
        <p14:creationId xmlns:p14="http://schemas.microsoft.com/office/powerpoint/2010/main" val="1570794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barn(inVertical)">
                                      <p:cBhvr>
                                        <p:cTn id="7" dur="500"/>
                                        <p:tgtEl>
                                          <p:spTgt spid="4">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barn(inVertical)">
                                      <p:cBhvr>
                                        <p:cTn id="12" dur="500"/>
                                        <p:tgtEl>
                                          <p:spTgt spid="4">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4">
                                            <p:txEl>
                                              <p:pRg st="3" end="3"/>
                                            </p:txEl>
                                          </p:spTgt>
                                        </p:tgtEl>
                                        <p:attrNameLst>
                                          <p:attrName>style.visibility</p:attrName>
                                        </p:attrNameLst>
                                      </p:cBhvr>
                                      <p:to>
                                        <p:strVal val="visible"/>
                                      </p:to>
                                    </p:set>
                                    <p:animEffect transition="in" filter="barn(inVertical)">
                                      <p:cBhvr>
                                        <p:cTn id="17" dur="500"/>
                                        <p:tgtEl>
                                          <p:spTgt spid="4">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4">
                                            <p:txEl>
                                              <p:pRg st="4" end="4"/>
                                            </p:txEl>
                                          </p:spTgt>
                                        </p:tgtEl>
                                        <p:attrNameLst>
                                          <p:attrName>style.visibility</p:attrName>
                                        </p:attrNameLst>
                                      </p:cBhvr>
                                      <p:to>
                                        <p:strVal val="visible"/>
                                      </p:to>
                                    </p:set>
                                    <p:animEffect transition="in" filter="barn(inVertical)">
                                      <p:cBhvr>
                                        <p:cTn id="22" dur="500"/>
                                        <p:tgtEl>
                                          <p:spTgt spid="4">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4">
                                            <p:txEl>
                                              <p:pRg st="5" end="5"/>
                                            </p:txEl>
                                          </p:spTgt>
                                        </p:tgtEl>
                                        <p:attrNameLst>
                                          <p:attrName>style.visibility</p:attrName>
                                        </p:attrNameLst>
                                      </p:cBhvr>
                                      <p:to>
                                        <p:strVal val="visible"/>
                                      </p:to>
                                    </p:set>
                                    <p:animEffect transition="in" filter="barn(inVertical)">
                                      <p:cBhvr>
                                        <p:cTn id="27" dur="500"/>
                                        <p:tgtEl>
                                          <p:spTgt spid="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Rechtliche Grundlagen</a:t>
            </a:r>
          </a:p>
        </p:txBody>
      </p:sp>
      <p:sp>
        <p:nvSpPr>
          <p:cNvPr id="4" name="Inhaltsplatzhalter 3">
            <a:extLst>
              <a:ext uri="{FF2B5EF4-FFF2-40B4-BE49-F238E27FC236}">
                <a16:creationId xmlns:a16="http://schemas.microsoft.com/office/drawing/2014/main" id="{FC46E1F8-7FD9-507D-A2D6-18E590BCF755}"/>
              </a:ext>
            </a:extLst>
          </p:cNvPr>
          <p:cNvSpPr>
            <a:spLocks noGrp="1"/>
          </p:cNvSpPr>
          <p:nvPr>
            <p:ph sz="quarter" idx="16"/>
          </p:nvPr>
        </p:nvSpPr>
        <p:spPr/>
        <p:txBody>
          <a:bodyPr>
            <a:normAutofit/>
          </a:bodyPr>
          <a:lstStyle/>
          <a:p>
            <a:pPr marL="0" lvl="0" indent="0">
              <a:buNone/>
            </a:pPr>
            <a:r>
              <a:rPr lang="de-DE" sz="2600" b="1" dirty="0">
                <a:solidFill>
                  <a:prstClr val="black"/>
                </a:solidFill>
              </a:rPr>
              <a:t>Merke</a:t>
            </a:r>
          </a:p>
          <a:p>
            <a:r>
              <a:rPr lang="de-DE" sz="2600" dirty="0">
                <a:solidFill>
                  <a:prstClr val="black"/>
                </a:solidFill>
              </a:rPr>
              <a:t>Die Verantwortung für die Art und Weise der Umsetzung von Sonderrechten liegt ausschließlich bei der fahrenden Einsatzkraft</a:t>
            </a:r>
          </a:p>
          <a:p>
            <a:r>
              <a:rPr lang="de-DE" sz="2600" dirty="0">
                <a:solidFill>
                  <a:prstClr val="black"/>
                </a:solidFill>
              </a:rPr>
              <a:t>Je größer die Abweichung von den Regeln, desto höher die Anforderungen an Aufmerksamkeit und Sorgfalt</a:t>
            </a:r>
          </a:p>
          <a:p>
            <a:r>
              <a:rPr lang="de-DE" sz="2600" dirty="0">
                <a:solidFill>
                  <a:prstClr val="black"/>
                </a:solidFill>
              </a:rPr>
              <a:t>Sollen andere Verkehrsteilnehmer freie Bahn schaffen, erfordert die gleichzeitige Verwendung von Blaulicht und Einsatzhorn</a:t>
            </a:r>
            <a:endParaRPr lang="de-DE" dirty="0"/>
          </a:p>
        </p:txBody>
      </p:sp>
    </p:spTree>
    <p:extLst>
      <p:ext uri="{BB962C8B-B14F-4D97-AF65-F5344CB8AC3E}">
        <p14:creationId xmlns:p14="http://schemas.microsoft.com/office/powerpoint/2010/main" val="5624809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wipe(down)">
                                      <p:cBhvr>
                                        <p:cTn id="7" dur="500"/>
                                        <p:tgtEl>
                                          <p:spTgt spid="4">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barn(inVertical)">
                                      <p:cBhvr>
                                        <p:cTn id="12" dur="500"/>
                                        <p:tgtEl>
                                          <p:spTgt spid="4">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4">
                                            <p:txEl>
                                              <p:pRg st="3" end="3"/>
                                            </p:txEl>
                                          </p:spTgt>
                                        </p:tgtEl>
                                        <p:attrNameLst>
                                          <p:attrName>style.visibility</p:attrName>
                                        </p:attrNameLst>
                                      </p:cBhvr>
                                      <p:to>
                                        <p:strVal val="visible"/>
                                      </p:to>
                                    </p:set>
                                    <p:animEffect transition="in" filter="barn(inVertical)">
                                      <p:cBhvr>
                                        <p:cTn id="17" dur="50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622916" y="2006397"/>
            <a:ext cx="7886700" cy="1133475"/>
          </a:xfrm>
        </p:spPr>
        <p:txBody>
          <a:bodyPr/>
          <a:lstStyle/>
          <a:p>
            <a:r>
              <a:rPr lang="de-DE" dirty="0"/>
              <a:t>Entscheidungsverhalten</a:t>
            </a:r>
          </a:p>
        </p:txBody>
      </p:sp>
      <p:sp>
        <p:nvSpPr>
          <p:cNvPr id="3" name="Textplatzhalter 2"/>
          <p:cNvSpPr>
            <a:spLocks noGrp="1"/>
          </p:cNvSpPr>
          <p:nvPr>
            <p:ph type="body" idx="1"/>
          </p:nvPr>
        </p:nvSpPr>
        <p:spPr/>
        <p:txBody>
          <a:bodyPr/>
          <a:lstStyle/>
          <a:p>
            <a:endParaRPr lang="de-DE" dirty="0"/>
          </a:p>
          <a:p>
            <a:endParaRPr lang="de-DE" dirty="0"/>
          </a:p>
        </p:txBody>
      </p:sp>
      <p:sp>
        <p:nvSpPr>
          <p:cNvPr id="4" name="Inhaltsplatzhalter 3">
            <a:extLst>
              <a:ext uri="{FF2B5EF4-FFF2-40B4-BE49-F238E27FC236}">
                <a16:creationId xmlns:a16="http://schemas.microsoft.com/office/drawing/2014/main" id="{FC46E1F8-7FD9-507D-A2D6-18E590BCF755}"/>
              </a:ext>
            </a:extLst>
          </p:cNvPr>
          <p:cNvSpPr>
            <a:spLocks noGrp="1"/>
          </p:cNvSpPr>
          <p:nvPr>
            <p:ph sz="quarter" idx="4294967295"/>
          </p:nvPr>
        </p:nvSpPr>
        <p:spPr>
          <a:xfrm>
            <a:off x="0" y="1381125"/>
            <a:ext cx="8639175" cy="4984750"/>
          </a:xfrm>
        </p:spPr>
        <p:txBody>
          <a:bodyPr>
            <a:normAutofit/>
          </a:bodyPr>
          <a:lstStyle/>
          <a:p>
            <a:pPr lvl="0"/>
            <a:endParaRPr lang="de-DE" dirty="0">
              <a:solidFill>
                <a:prstClr val="black"/>
              </a:solidFill>
            </a:endParaRPr>
          </a:p>
          <a:p>
            <a:pPr marL="0" lvl="0" indent="0">
              <a:buNone/>
            </a:pPr>
            <a:endParaRPr lang="de-DE" dirty="0"/>
          </a:p>
        </p:txBody>
      </p:sp>
      <p:pic>
        <p:nvPicPr>
          <p:cNvPr id="5" name="Grafik 5" descr="Gehirn im Kopf mit einfarbiger Füllung">
            <a:extLst>
              <a:ext uri="{FF2B5EF4-FFF2-40B4-BE49-F238E27FC236}">
                <a16:creationId xmlns:a16="http://schemas.microsoft.com/office/drawing/2014/main" id="{9C619FCA-8BEA-3E5D-177A-6D6E21206D99}"/>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5352556" y="3437434"/>
            <a:ext cx="2646698" cy="2630878"/>
          </a:xfrm>
          <a:prstGeom prst="rect">
            <a:avLst/>
          </a:prstGeom>
        </p:spPr>
      </p:pic>
    </p:spTree>
    <p:extLst>
      <p:ext uri="{BB962C8B-B14F-4D97-AF65-F5344CB8AC3E}">
        <p14:creationId xmlns:p14="http://schemas.microsoft.com/office/powerpoint/2010/main" val="396496667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Entscheidungsverhalten</a:t>
            </a:r>
          </a:p>
        </p:txBody>
      </p:sp>
      <p:sp>
        <p:nvSpPr>
          <p:cNvPr id="4" name="Inhaltsplatzhalter 3">
            <a:extLst>
              <a:ext uri="{FF2B5EF4-FFF2-40B4-BE49-F238E27FC236}">
                <a16:creationId xmlns:a16="http://schemas.microsoft.com/office/drawing/2014/main" id="{FC46E1F8-7FD9-507D-A2D6-18E590BCF755}"/>
              </a:ext>
            </a:extLst>
          </p:cNvPr>
          <p:cNvSpPr>
            <a:spLocks noGrp="1"/>
          </p:cNvSpPr>
          <p:nvPr>
            <p:ph sz="quarter" idx="16"/>
          </p:nvPr>
        </p:nvSpPr>
        <p:spPr>
          <a:xfrm>
            <a:off x="252000" y="1380531"/>
            <a:ext cx="8640000" cy="1862399"/>
          </a:xfrm>
        </p:spPr>
        <p:txBody>
          <a:bodyPr>
            <a:normAutofit lnSpcReduction="10000"/>
          </a:bodyPr>
          <a:lstStyle/>
          <a:p>
            <a:pPr marL="0" indent="0">
              <a:buNone/>
            </a:pPr>
            <a:r>
              <a:rPr lang="de-DE" b="1" dirty="0"/>
              <a:t>Unfallrisiko</a:t>
            </a:r>
          </a:p>
          <a:p>
            <a:r>
              <a:rPr lang="de-DE" dirty="0"/>
              <a:t>4-faches Risiko für Unfall mit Todesfolge</a:t>
            </a:r>
          </a:p>
          <a:p>
            <a:r>
              <a:rPr lang="de-DE" dirty="0"/>
              <a:t>8-faches Risiko für Unfall mit Schwerverletzen</a:t>
            </a:r>
          </a:p>
          <a:p>
            <a:r>
              <a:rPr lang="de-DE" dirty="0"/>
              <a:t>17-faches Risiko für Unfall mit hohem Sachschaden</a:t>
            </a:r>
          </a:p>
          <a:p>
            <a:pPr marL="0" indent="0">
              <a:buNone/>
            </a:pPr>
            <a:endParaRPr lang="de-DE" dirty="0"/>
          </a:p>
          <a:p>
            <a:pPr lvl="0"/>
            <a:endParaRPr lang="de-DE" dirty="0">
              <a:solidFill>
                <a:prstClr val="black"/>
              </a:solidFill>
            </a:endParaRPr>
          </a:p>
          <a:p>
            <a:pPr marL="0" lvl="0" indent="0">
              <a:buNone/>
            </a:pPr>
            <a:endParaRPr lang="de-DE" dirty="0"/>
          </a:p>
        </p:txBody>
      </p:sp>
      <p:pic>
        <p:nvPicPr>
          <p:cNvPr id="9218" name="Picture 2" descr="Coburg: Feuerwehrauto gekippt: Fahrer trägt keine Schuld an Unfall - Coburg  - Neue Presse Coburg">
            <a:extLst>
              <a:ext uri="{FF2B5EF4-FFF2-40B4-BE49-F238E27FC236}">
                <a16:creationId xmlns:a16="http://schemas.microsoft.com/office/drawing/2014/main" id="{A89E4928-DEC6-4F15-9FC4-94EA81C8C27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20000" y="3429000"/>
            <a:ext cx="4572000" cy="3049588"/>
          </a:xfrm>
          <a:prstGeom prst="rect">
            <a:avLst/>
          </a:prstGeom>
          <a:noFill/>
          <a:extLst>
            <a:ext uri="{909E8E84-426E-40DD-AFC4-6F175D3DCCD1}">
              <a14:hiddenFill xmlns:a14="http://schemas.microsoft.com/office/drawing/2010/main">
                <a:solidFill>
                  <a:srgbClr val="FFFFFF"/>
                </a:solidFill>
              </a14:hiddenFill>
            </a:ext>
          </a:extLst>
        </p:spPr>
      </p:pic>
      <p:sp>
        <p:nvSpPr>
          <p:cNvPr id="8" name="Inhaltsplatzhalter 3">
            <a:extLst>
              <a:ext uri="{FF2B5EF4-FFF2-40B4-BE49-F238E27FC236}">
                <a16:creationId xmlns:a16="http://schemas.microsoft.com/office/drawing/2014/main" id="{1B7AEF7D-2658-4E55-AFB7-9A4799517434}"/>
              </a:ext>
            </a:extLst>
          </p:cNvPr>
          <p:cNvSpPr txBox="1">
            <a:spLocks/>
          </p:cNvSpPr>
          <p:nvPr/>
        </p:nvSpPr>
        <p:spPr>
          <a:xfrm>
            <a:off x="4232121" y="5909188"/>
            <a:ext cx="3146875" cy="63446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de-DE" sz="1200" dirty="0"/>
          </a:p>
          <a:p>
            <a:endParaRPr lang="de-DE" sz="1200" dirty="0">
              <a:solidFill>
                <a:prstClr val="black"/>
              </a:solidFill>
            </a:endParaRPr>
          </a:p>
          <a:p>
            <a:pPr marL="0" indent="0">
              <a:buFont typeface="Arial" panose="020B0604020202020204" pitchFamily="34" charset="0"/>
              <a:buNone/>
            </a:pPr>
            <a:r>
              <a:rPr lang="de-DE" sz="1200" dirty="0"/>
              <a:t>Foto: Neue Presse Coburg</a:t>
            </a:r>
          </a:p>
        </p:txBody>
      </p:sp>
    </p:spTree>
    <p:extLst>
      <p:ext uri="{BB962C8B-B14F-4D97-AF65-F5344CB8AC3E}">
        <p14:creationId xmlns:p14="http://schemas.microsoft.com/office/powerpoint/2010/main" val="24401727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wipe(down)">
                                      <p:cBhvr>
                                        <p:cTn id="7" dur="500"/>
                                        <p:tgtEl>
                                          <p:spTgt spid="4">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barn(inVertical)">
                                      <p:cBhvr>
                                        <p:cTn id="12" dur="500"/>
                                        <p:tgtEl>
                                          <p:spTgt spid="4">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4">
                                            <p:txEl>
                                              <p:pRg st="3" end="3"/>
                                            </p:txEl>
                                          </p:spTgt>
                                        </p:tgtEl>
                                        <p:attrNameLst>
                                          <p:attrName>style.visibility</p:attrName>
                                        </p:attrNameLst>
                                      </p:cBhvr>
                                      <p:to>
                                        <p:strVal val="visible"/>
                                      </p:to>
                                    </p:set>
                                    <p:animEffect transition="in" filter="barn(inVertical)">
                                      <p:cBhvr>
                                        <p:cTn id="17" dur="50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Entscheidungsverhalten</a:t>
            </a:r>
          </a:p>
        </p:txBody>
      </p:sp>
      <p:sp>
        <p:nvSpPr>
          <p:cNvPr id="4" name="Inhaltsplatzhalter 3">
            <a:extLst>
              <a:ext uri="{FF2B5EF4-FFF2-40B4-BE49-F238E27FC236}">
                <a16:creationId xmlns:a16="http://schemas.microsoft.com/office/drawing/2014/main" id="{FC46E1F8-7FD9-507D-A2D6-18E590BCF755}"/>
              </a:ext>
            </a:extLst>
          </p:cNvPr>
          <p:cNvSpPr>
            <a:spLocks noGrp="1"/>
          </p:cNvSpPr>
          <p:nvPr>
            <p:ph sz="quarter" idx="16"/>
          </p:nvPr>
        </p:nvSpPr>
        <p:spPr/>
        <p:txBody>
          <a:bodyPr>
            <a:normAutofit/>
          </a:bodyPr>
          <a:lstStyle/>
          <a:p>
            <a:pPr marL="0" indent="0">
              <a:buNone/>
            </a:pPr>
            <a:r>
              <a:rPr lang="de-DE" dirty="0"/>
              <a:t>Entscheidungen </a:t>
            </a:r>
            <a:r>
              <a:rPr lang="de-DE" dirty="0" err="1"/>
              <a:t>während</a:t>
            </a:r>
            <a:r>
              <a:rPr lang="de-DE" dirty="0"/>
              <a:t> der Einsatzfahrt </a:t>
            </a:r>
            <a:r>
              <a:rPr lang="de-DE" dirty="0" err="1"/>
              <a:t>müssen</a:t>
            </a:r>
            <a:r>
              <a:rPr lang="de-DE" dirty="0"/>
              <a:t> unter besonderen bzw. erschwerten Bedingungen getroffen werden: </a:t>
            </a:r>
          </a:p>
          <a:p>
            <a:pPr marL="0" indent="0">
              <a:buNone/>
            </a:pPr>
            <a:r>
              <a:rPr lang="de-DE" sz="2000" dirty="0"/>
              <a:t>• Zeitdruck			</a:t>
            </a:r>
            <a:r>
              <a:rPr lang="de-DE" sz="2000" dirty="0">
                <a:sym typeface="Wingdings" pitchFamily="2" charset="2"/>
              </a:rPr>
              <a:t> </a:t>
            </a:r>
            <a:r>
              <a:rPr lang="de-DE" sz="2000" dirty="0"/>
              <a:t>Stresssymptome</a:t>
            </a:r>
            <a:br>
              <a:rPr lang="de-DE" sz="2000" dirty="0"/>
            </a:br>
            <a:r>
              <a:rPr lang="de-DE" sz="2000" dirty="0"/>
              <a:t>• Einsatzstichwort		</a:t>
            </a:r>
            <a:r>
              <a:rPr lang="de-DE" sz="2000" dirty="0">
                <a:sym typeface="Wingdings" pitchFamily="2" charset="2"/>
              </a:rPr>
              <a:t> </a:t>
            </a:r>
            <a:r>
              <a:rPr lang="de-DE" sz="2000" dirty="0"/>
              <a:t>individuelle psychophysische </a:t>
            </a:r>
            <a:r>
              <a:rPr lang="de-DE" sz="2000" dirty="0" err="1"/>
              <a:t>Zustände</a:t>
            </a:r>
            <a:br>
              <a:rPr lang="de-DE" sz="2000" dirty="0"/>
            </a:br>
            <a:r>
              <a:rPr lang="de-DE" sz="2000" dirty="0"/>
              <a:t>• Verkehrsaufkommen		</a:t>
            </a:r>
            <a:r>
              <a:rPr lang="de-DE" sz="2000" dirty="0">
                <a:sym typeface="Wingdings" pitchFamily="2" charset="2"/>
              </a:rPr>
              <a:t> </a:t>
            </a:r>
            <a:r>
              <a:rPr lang="de-DE" sz="2000" dirty="0"/>
              <a:t>Verhalten Anderer</a:t>
            </a:r>
            <a:br>
              <a:rPr lang="de-DE" sz="2000" dirty="0"/>
            </a:br>
            <a:r>
              <a:rPr lang="de-DE" sz="2000" dirty="0"/>
              <a:t>• Informationsdefizite/-</a:t>
            </a:r>
            <a:r>
              <a:rPr lang="de-DE" sz="2000" dirty="0" err="1"/>
              <a:t>überflutung</a:t>
            </a:r>
            <a:r>
              <a:rPr lang="de-DE" sz="2000" dirty="0">
                <a:sym typeface="Wingdings" pitchFamily="2" charset="2"/>
              </a:rPr>
              <a:t> </a:t>
            </a:r>
            <a:r>
              <a:rPr lang="de-DE" sz="2000" dirty="0"/>
              <a:t>Kommunikation mit Leitstelle</a:t>
            </a:r>
            <a:br>
              <a:rPr lang="de-DE" sz="2000" dirty="0"/>
            </a:br>
            <a:r>
              <a:rPr lang="de-DE" sz="2000" dirty="0"/>
              <a:t>• Akustische Belastungen		</a:t>
            </a:r>
            <a:r>
              <a:rPr lang="de-DE" sz="2000" dirty="0">
                <a:sym typeface="Wingdings" pitchFamily="2" charset="2"/>
              </a:rPr>
              <a:t> </a:t>
            </a:r>
            <a:r>
              <a:rPr lang="de-DE" sz="2000" dirty="0"/>
              <a:t>Einsatzhorn + Kommunikation</a:t>
            </a:r>
            <a:br>
              <a:rPr lang="de-DE" sz="2000" dirty="0"/>
            </a:br>
            <a:r>
              <a:rPr lang="de-DE" sz="2000" dirty="0"/>
              <a:t>• Ggf. Erfahrungsdefizite		</a:t>
            </a:r>
            <a:r>
              <a:rPr lang="de-DE" sz="2000" dirty="0">
                <a:sym typeface="Wingdings" pitchFamily="2" charset="2"/>
              </a:rPr>
              <a:t> </a:t>
            </a:r>
            <a:r>
              <a:rPr lang="de-DE" sz="2000" dirty="0"/>
              <a:t>angemessenes Verhalten in 							Verkehrssituation </a:t>
            </a:r>
          </a:p>
          <a:p>
            <a:pPr marL="0" indent="0">
              <a:buNone/>
            </a:pPr>
            <a:endParaRPr lang="de-DE" dirty="0"/>
          </a:p>
          <a:p>
            <a:pPr lvl="0"/>
            <a:endParaRPr lang="de-DE" dirty="0">
              <a:solidFill>
                <a:prstClr val="black"/>
              </a:solidFill>
            </a:endParaRPr>
          </a:p>
          <a:p>
            <a:pPr marL="0" lvl="0" indent="0">
              <a:buNone/>
            </a:pPr>
            <a:endParaRPr lang="de-DE" dirty="0"/>
          </a:p>
        </p:txBody>
      </p:sp>
    </p:spTree>
    <p:extLst>
      <p:ext uri="{BB962C8B-B14F-4D97-AF65-F5344CB8AC3E}">
        <p14:creationId xmlns:p14="http://schemas.microsoft.com/office/powerpoint/2010/main" val="31369259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
                                            <p:txEl>
                                              <p:pRg st="1" end="1"/>
                                            </p:txEl>
                                          </p:spTgt>
                                        </p:tgtEl>
                                        <p:attrNameLst>
                                          <p:attrName>style.visibility</p:attrName>
                                        </p:attrNameLst>
                                      </p:cBhvr>
                                      <p:to>
                                        <p:strVal val="visible"/>
                                      </p:to>
                                    </p:set>
                                    <p:animEffect transition="in" filter="fade">
                                      <p:cBhvr>
                                        <p:cTn id="14" dur="1000"/>
                                        <p:tgtEl>
                                          <p:spTgt spid="4">
                                            <p:txEl>
                                              <p:pRg st="1" end="1"/>
                                            </p:txEl>
                                          </p:spTgt>
                                        </p:tgtEl>
                                      </p:cBhvr>
                                    </p:animEffect>
                                    <p:anim calcmode="lin" valueType="num">
                                      <p:cBhvr>
                                        <p:cTn id="15"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Entscheidungsverhalten</a:t>
            </a:r>
          </a:p>
        </p:txBody>
      </p:sp>
      <p:sp>
        <p:nvSpPr>
          <p:cNvPr id="4" name="Inhaltsplatzhalter 3">
            <a:extLst>
              <a:ext uri="{FF2B5EF4-FFF2-40B4-BE49-F238E27FC236}">
                <a16:creationId xmlns:a16="http://schemas.microsoft.com/office/drawing/2014/main" id="{FC46E1F8-7FD9-507D-A2D6-18E590BCF755}"/>
              </a:ext>
            </a:extLst>
          </p:cNvPr>
          <p:cNvSpPr>
            <a:spLocks noGrp="1"/>
          </p:cNvSpPr>
          <p:nvPr>
            <p:ph sz="quarter" idx="16"/>
          </p:nvPr>
        </p:nvSpPr>
        <p:spPr>
          <a:xfrm>
            <a:off x="275191" y="1381467"/>
            <a:ext cx="7933144" cy="4423910"/>
          </a:xfrm>
        </p:spPr>
        <p:txBody>
          <a:bodyPr>
            <a:normAutofit/>
          </a:bodyPr>
          <a:lstStyle/>
          <a:p>
            <a:pPr marL="0" indent="0">
              <a:buNone/>
            </a:pPr>
            <a:r>
              <a:rPr lang="de-DE" b="1" dirty="0"/>
              <a:t>Reaktionen der Anderen</a:t>
            </a:r>
          </a:p>
          <a:p>
            <a:r>
              <a:rPr lang="de-DE" dirty="0"/>
              <a:t>Signale erst spät wahrgenommen</a:t>
            </a:r>
          </a:p>
          <a:p>
            <a:r>
              <a:rPr lang="de-DE" dirty="0"/>
              <a:t>Abruptes Bremsen</a:t>
            </a:r>
          </a:p>
          <a:p>
            <a:r>
              <a:rPr lang="de-DE" dirty="0"/>
              <a:t>Plötzliches Beschleunigen</a:t>
            </a:r>
          </a:p>
          <a:p>
            <a:r>
              <a:rPr lang="de-DE" dirty="0"/>
              <a:t>Irrationales Ausweichen</a:t>
            </a:r>
          </a:p>
          <a:p>
            <a:r>
              <a:rPr lang="de-DE" dirty="0"/>
              <a:t>Rettungsgassenbildung erschwert bis nicht möglich</a:t>
            </a:r>
          </a:p>
          <a:p>
            <a:r>
              <a:rPr lang="de-DE" dirty="0"/>
              <a:t>Keine Reaktion</a:t>
            </a:r>
          </a:p>
          <a:p>
            <a:r>
              <a:rPr lang="de-DE" dirty="0"/>
              <a:t>…</a:t>
            </a:r>
          </a:p>
          <a:p>
            <a:pPr marL="0" indent="0">
              <a:buNone/>
            </a:pPr>
            <a:endParaRPr lang="de-DE" sz="2000" dirty="0"/>
          </a:p>
          <a:p>
            <a:pPr marL="0" indent="0">
              <a:buNone/>
            </a:pPr>
            <a:endParaRPr lang="de-DE" dirty="0"/>
          </a:p>
          <a:p>
            <a:pPr marL="0" lvl="0" indent="0">
              <a:buNone/>
            </a:pPr>
            <a:endParaRPr lang="de-DE" dirty="0">
              <a:solidFill>
                <a:prstClr val="black"/>
              </a:solidFill>
            </a:endParaRPr>
          </a:p>
          <a:p>
            <a:pPr marL="0" lvl="0" indent="0">
              <a:buNone/>
            </a:pPr>
            <a:endParaRPr lang="de-DE" dirty="0"/>
          </a:p>
        </p:txBody>
      </p:sp>
      <p:pic>
        <p:nvPicPr>
          <p:cNvPr id="10242" name="Picture 2" descr="Auto mit Blaulicht und Sirene naht">
            <a:extLst>
              <a:ext uri="{FF2B5EF4-FFF2-40B4-BE49-F238E27FC236}">
                <a16:creationId xmlns:a16="http://schemas.microsoft.com/office/drawing/2014/main" id="{D0BDC1A8-5813-4382-8440-E437C5F21C5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7620" y="4359408"/>
            <a:ext cx="3193368" cy="2234249"/>
          </a:xfrm>
          <a:prstGeom prst="rect">
            <a:avLst/>
          </a:prstGeom>
          <a:noFill/>
          <a:extLst>
            <a:ext uri="{909E8E84-426E-40DD-AFC4-6F175D3DCCD1}">
              <a14:hiddenFill xmlns:a14="http://schemas.microsoft.com/office/drawing/2010/main">
                <a:solidFill>
                  <a:srgbClr val="FFFFFF"/>
                </a:solidFill>
              </a14:hiddenFill>
            </a:ext>
          </a:extLst>
        </p:spPr>
      </p:pic>
      <p:sp>
        <p:nvSpPr>
          <p:cNvPr id="8" name="Inhaltsplatzhalter 3">
            <a:extLst>
              <a:ext uri="{FF2B5EF4-FFF2-40B4-BE49-F238E27FC236}">
                <a16:creationId xmlns:a16="http://schemas.microsoft.com/office/drawing/2014/main" id="{E1FB83A5-A0D3-4DAF-BAED-F07CAEEE528D}"/>
              </a:ext>
            </a:extLst>
          </p:cNvPr>
          <p:cNvSpPr txBox="1">
            <a:spLocks/>
          </p:cNvSpPr>
          <p:nvPr/>
        </p:nvSpPr>
        <p:spPr>
          <a:xfrm>
            <a:off x="5146521" y="5962844"/>
            <a:ext cx="3146875" cy="63446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de-DE" sz="1200" dirty="0"/>
          </a:p>
          <a:p>
            <a:endParaRPr lang="de-DE" sz="1200" dirty="0">
              <a:solidFill>
                <a:prstClr val="black"/>
              </a:solidFill>
            </a:endParaRPr>
          </a:p>
          <a:p>
            <a:pPr marL="0" indent="0">
              <a:buFont typeface="Arial" panose="020B0604020202020204" pitchFamily="34" charset="0"/>
              <a:buNone/>
            </a:pPr>
            <a:r>
              <a:rPr lang="de-DE" sz="1200" dirty="0"/>
              <a:t>© Volksstimme</a:t>
            </a:r>
          </a:p>
        </p:txBody>
      </p:sp>
    </p:spTree>
    <p:extLst>
      <p:ext uri="{BB962C8B-B14F-4D97-AF65-F5344CB8AC3E}">
        <p14:creationId xmlns:p14="http://schemas.microsoft.com/office/powerpoint/2010/main" val="9404332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 calcmode="lin" valueType="num">
                                      <p:cBhvr additive="base">
                                        <p:cTn id="7"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2" end="2"/>
                                            </p:txEl>
                                          </p:spTgt>
                                        </p:tgtEl>
                                        <p:attrNameLst>
                                          <p:attrName>style.visibility</p:attrName>
                                        </p:attrNameLst>
                                      </p:cBhvr>
                                      <p:to>
                                        <p:strVal val="visible"/>
                                      </p:to>
                                    </p:set>
                                    <p:anim calcmode="lin" valueType="num">
                                      <p:cBhvr additive="base">
                                        <p:cTn id="13"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anim calcmode="lin" valueType="num">
                                      <p:cBhvr additive="base">
                                        <p:cTn id="19"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4">
                                            <p:txEl>
                                              <p:pRg st="4" end="4"/>
                                            </p:txEl>
                                          </p:spTgt>
                                        </p:tgtEl>
                                        <p:attrNameLst>
                                          <p:attrName>style.visibility</p:attrName>
                                        </p:attrNameLst>
                                      </p:cBhvr>
                                      <p:to>
                                        <p:strVal val="visible"/>
                                      </p:to>
                                    </p:set>
                                    <p:anim calcmode="lin" valueType="num">
                                      <p:cBhvr additive="base">
                                        <p:cTn id="25"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4">
                                            <p:txEl>
                                              <p:pRg st="5" end="5"/>
                                            </p:txEl>
                                          </p:spTgt>
                                        </p:tgtEl>
                                        <p:attrNameLst>
                                          <p:attrName>style.visibility</p:attrName>
                                        </p:attrNameLst>
                                      </p:cBhvr>
                                      <p:to>
                                        <p:strVal val="visible"/>
                                      </p:to>
                                    </p:set>
                                    <p:anim calcmode="lin" valueType="num">
                                      <p:cBhvr additive="base">
                                        <p:cTn id="31" dur="500" fill="hold"/>
                                        <p:tgtEl>
                                          <p:spTgt spid="4">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nodeType="clickEffect">
                                  <p:stCondLst>
                                    <p:cond delay="0"/>
                                  </p:stCondLst>
                                  <p:childTnLst>
                                    <p:set>
                                      <p:cBhvr>
                                        <p:cTn id="36" dur="1" fill="hold">
                                          <p:stCondLst>
                                            <p:cond delay="0"/>
                                          </p:stCondLst>
                                        </p:cTn>
                                        <p:tgtEl>
                                          <p:spTgt spid="4">
                                            <p:txEl>
                                              <p:pRg st="6" end="6"/>
                                            </p:txEl>
                                          </p:spTgt>
                                        </p:tgtEl>
                                        <p:attrNameLst>
                                          <p:attrName>style.visibility</p:attrName>
                                        </p:attrNameLst>
                                      </p:cBhvr>
                                      <p:to>
                                        <p:strVal val="visible"/>
                                      </p:to>
                                    </p:set>
                                    <p:animEffect transition="in" filter="fade">
                                      <p:cBhvr>
                                        <p:cTn id="37" dur="1000"/>
                                        <p:tgtEl>
                                          <p:spTgt spid="4">
                                            <p:txEl>
                                              <p:pRg st="6" end="6"/>
                                            </p:txEl>
                                          </p:spTgt>
                                        </p:tgtEl>
                                      </p:cBhvr>
                                    </p:animEffect>
                                    <p:anim calcmode="lin" valueType="num">
                                      <p:cBhvr>
                                        <p:cTn id="38" dur="1000" fill="hold"/>
                                        <p:tgtEl>
                                          <p:spTgt spid="4">
                                            <p:txEl>
                                              <p:pRg st="6" end="6"/>
                                            </p:txEl>
                                          </p:spTgt>
                                        </p:tgtEl>
                                        <p:attrNameLst>
                                          <p:attrName>ppt_x</p:attrName>
                                        </p:attrNameLst>
                                      </p:cBhvr>
                                      <p:tavLst>
                                        <p:tav tm="0">
                                          <p:val>
                                            <p:strVal val="#ppt_x"/>
                                          </p:val>
                                        </p:tav>
                                        <p:tav tm="100000">
                                          <p:val>
                                            <p:strVal val="#ppt_x"/>
                                          </p:val>
                                        </p:tav>
                                      </p:tavLst>
                                    </p:anim>
                                    <p:anim calcmode="lin" valueType="num">
                                      <p:cBhvr>
                                        <p:cTn id="39" dur="1000" fill="hold"/>
                                        <p:tgtEl>
                                          <p:spTgt spid="4">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42" presetClass="entr" presetSubtype="0" fill="hold" nodeType="clickEffect">
                                  <p:stCondLst>
                                    <p:cond delay="0"/>
                                  </p:stCondLst>
                                  <p:childTnLst>
                                    <p:set>
                                      <p:cBhvr>
                                        <p:cTn id="43" dur="1" fill="hold">
                                          <p:stCondLst>
                                            <p:cond delay="0"/>
                                          </p:stCondLst>
                                        </p:cTn>
                                        <p:tgtEl>
                                          <p:spTgt spid="4">
                                            <p:txEl>
                                              <p:pRg st="7" end="7"/>
                                            </p:txEl>
                                          </p:spTgt>
                                        </p:tgtEl>
                                        <p:attrNameLst>
                                          <p:attrName>style.visibility</p:attrName>
                                        </p:attrNameLst>
                                      </p:cBhvr>
                                      <p:to>
                                        <p:strVal val="visible"/>
                                      </p:to>
                                    </p:set>
                                    <p:animEffect transition="in" filter="fade">
                                      <p:cBhvr>
                                        <p:cTn id="44" dur="1000"/>
                                        <p:tgtEl>
                                          <p:spTgt spid="4">
                                            <p:txEl>
                                              <p:pRg st="7" end="7"/>
                                            </p:txEl>
                                          </p:spTgt>
                                        </p:tgtEl>
                                      </p:cBhvr>
                                    </p:animEffect>
                                    <p:anim calcmode="lin" valueType="num">
                                      <p:cBhvr>
                                        <p:cTn id="45" dur="1000" fill="hold"/>
                                        <p:tgtEl>
                                          <p:spTgt spid="4">
                                            <p:txEl>
                                              <p:pRg st="7" end="7"/>
                                            </p:txEl>
                                          </p:spTgt>
                                        </p:tgtEl>
                                        <p:attrNameLst>
                                          <p:attrName>ppt_x</p:attrName>
                                        </p:attrNameLst>
                                      </p:cBhvr>
                                      <p:tavLst>
                                        <p:tav tm="0">
                                          <p:val>
                                            <p:strVal val="#ppt_x"/>
                                          </p:val>
                                        </p:tav>
                                        <p:tav tm="100000">
                                          <p:val>
                                            <p:strVal val="#ppt_x"/>
                                          </p:val>
                                        </p:tav>
                                      </p:tavLst>
                                    </p:anim>
                                    <p:anim calcmode="lin" valueType="num">
                                      <p:cBhvr>
                                        <p:cTn id="46" dur="1000" fill="hold"/>
                                        <p:tgtEl>
                                          <p:spTgt spid="4">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700824" y="2205148"/>
            <a:ext cx="7886700" cy="1223852"/>
          </a:xfrm>
        </p:spPr>
        <p:txBody>
          <a:bodyPr/>
          <a:lstStyle/>
          <a:p>
            <a:r>
              <a:rPr lang="de-DE" dirty="0"/>
              <a:t>Fahrstrategien</a:t>
            </a:r>
          </a:p>
        </p:txBody>
      </p:sp>
      <p:pic>
        <p:nvPicPr>
          <p:cNvPr id="4" name="Grafik 4" descr="Straße Silhouette">
            <a:extLst>
              <a:ext uri="{FF2B5EF4-FFF2-40B4-BE49-F238E27FC236}">
                <a16:creationId xmlns:a16="http://schemas.microsoft.com/office/drawing/2014/main" id="{CC81AB74-2BD8-1435-78DE-CE71B152B85F}"/>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5754532" y="3171059"/>
            <a:ext cx="2338206" cy="2322386"/>
          </a:xfrm>
          <a:prstGeom prst="rect">
            <a:avLst/>
          </a:prstGeom>
        </p:spPr>
      </p:pic>
    </p:spTree>
    <p:extLst>
      <p:ext uri="{BB962C8B-B14F-4D97-AF65-F5344CB8AC3E}">
        <p14:creationId xmlns:p14="http://schemas.microsoft.com/office/powerpoint/2010/main" val="418517438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Inhaltsplatzhalter 2">
            <a:extLst>
              <a:ext uri="{FF2B5EF4-FFF2-40B4-BE49-F238E27FC236}">
                <a16:creationId xmlns:a16="http://schemas.microsoft.com/office/drawing/2014/main" id="{F64A4483-9D9F-4FD7-BD6C-BBEC897B7180}"/>
              </a:ext>
            </a:extLst>
          </p:cNvPr>
          <p:cNvSpPr>
            <a:spLocks noGrp="1"/>
          </p:cNvSpPr>
          <p:nvPr>
            <p:ph type="title"/>
          </p:nvPr>
        </p:nvSpPr>
        <p:spPr>
          <a:xfrm>
            <a:off x="441251" y="2211572"/>
            <a:ext cx="8261497" cy="4162939"/>
          </a:xfrm>
        </p:spPr>
        <p:txBody>
          <a:bodyPr>
            <a:normAutofit/>
          </a:bodyPr>
          <a:lstStyle/>
          <a:p>
            <a:pPr eaLnBrk="1" hangingPunct="1">
              <a:buFont typeface="Wingdings 2" panose="05020102010507070707" pitchFamily="18" charset="2"/>
              <a:buNone/>
            </a:pPr>
            <a:r>
              <a:rPr lang="de-DE" altLang="de-DE" sz="2400" b="1" u="sng" dirty="0"/>
              <a:t>Überqueren von Straßenkreuzungen bei Rotlicht</a:t>
            </a:r>
            <a:r>
              <a:rPr lang="de-DE" altLang="de-DE" sz="2400" u="sng" dirty="0"/>
              <a:t> </a:t>
            </a:r>
          </a:p>
          <a:p>
            <a:pPr eaLnBrk="1" hangingPunct="1"/>
            <a:r>
              <a:rPr lang="de-DE" altLang="de-DE" sz="2400" dirty="0"/>
              <a:t>Wenn der Querverkehr Grün hat, ist die Kreuzung auf alle Fälle in mäßiger Geschwindigkeit (Schrittgeschwindigkeit) anzufahren. Es ist kurz anzuhalten, bis festgestellt ist, ob die übrigen Verkehrsteilnehmer dem Einsatzfahrzeug die Vorfahrt einräumen; erst dann ist die Kreuzung zu überqueren.</a:t>
            </a:r>
          </a:p>
          <a:p>
            <a:pPr eaLnBrk="1" hangingPunct="1">
              <a:buFont typeface="Wingdings 2" panose="05020102010507070707" pitchFamily="18" charset="2"/>
              <a:buNone/>
            </a:pPr>
            <a:r>
              <a:rPr lang="de-DE" altLang="de-DE" sz="2400" b="1" u="sng" dirty="0"/>
              <a:t>Linksvorbeifahren an einer Verkehrsinsel</a:t>
            </a:r>
            <a:endParaRPr lang="de-DE" altLang="de-DE" sz="2400" u="sng" dirty="0"/>
          </a:p>
          <a:p>
            <a:pPr eaLnBrk="1" hangingPunct="1"/>
            <a:r>
              <a:rPr lang="de-DE" altLang="de-DE" sz="2400" dirty="0"/>
              <a:t>Auch in diesem Falle ist mit mäßiger Geschwindigkeit zu fahren, da  Fußgänger und andere Verkehrsteilnehmer oft nicht annehmen, dass das Einsatzfahrzeug diesen ungewöhnlichen Weg nimmt. Fahrten entgegen der Fahrtrichtung in einem Kreisverkehr sollten jedoch unterbleiben</a:t>
            </a:r>
          </a:p>
        </p:txBody>
      </p:sp>
      <p:sp>
        <p:nvSpPr>
          <p:cNvPr id="5" name="Titel 1">
            <a:extLst>
              <a:ext uri="{FF2B5EF4-FFF2-40B4-BE49-F238E27FC236}">
                <a16:creationId xmlns:a16="http://schemas.microsoft.com/office/drawing/2014/main" id="{30B60C0B-442A-4CD8-BCF9-FF680CA85B25}"/>
              </a:ext>
            </a:extLst>
          </p:cNvPr>
          <p:cNvSpPr txBox="1">
            <a:spLocks/>
          </p:cNvSpPr>
          <p:nvPr/>
        </p:nvSpPr>
        <p:spPr>
          <a:xfrm>
            <a:off x="229061" y="153879"/>
            <a:ext cx="5796000" cy="900000"/>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6000" kern="1200">
                <a:solidFill>
                  <a:schemeClr val="tx1"/>
                </a:solidFill>
                <a:latin typeface="+mn-lt"/>
                <a:ea typeface="+mj-ea"/>
                <a:cs typeface="+mj-cs"/>
              </a:defRPr>
            </a:lvl1pPr>
          </a:lstStyle>
          <a:p>
            <a:r>
              <a:rPr lang="de-DE" sz="2800" dirty="0">
                <a:solidFill>
                  <a:schemeClr val="bg1"/>
                </a:solidFill>
              </a:rPr>
              <a:t>Fahrstrategien</a:t>
            </a:r>
          </a:p>
        </p:txBody>
      </p:sp>
      <p:sp>
        <p:nvSpPr>
          <p:cNvPr id="6" name="Rechteck 5">
            <a:extLst>
              <a:ext uri="{FF2B5EF4-FFF2-40B4-BE49-F238E27FC236}">
                <a16:creationId xmlns:a16="http://schemas.microsoft.com/office/drawing/2014/main" id="{95F224EA-DBF2-4217-B1D6-6039EB68F576}"/>
              </a:ext>
            </a:extLst>
          </p:cNvPr>
          <p:cNvSpPr/>
          <p:nvPr/>
        </p:nvSpPr>
        <p:spPr>
          <a:xfrm>
            <a:off x="999460" y="1616149"/>
            <a:ext cx="7262038" cy="59542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hangingPunct="1">
              <a:buFont typeface="Wingdings 2" panose="05020102010507070707" pitchFamily="18" charset="2"/>
              <a:buNone/>
            </a:pPr>
            <a:r>
              <a:rPr lang="de-DE" altLang="de-DE" sz="3600" b="1">
                <a:solidFill>
                  <a:srgbClr val="FF0000"/>
                </a:solidFill>
              </a:rPr>
              <a:t>Verhalten in Einzelfällen</a:t>
            </a:r>
            <a:endParaRPr lang="de-DE" altLang="de-DE" sz="3600" dirty="0">
              <a:solidFill>
                <a:srgbClr val="FF0000"/>
              </a:solidFill>
            </a:endParaRPr>
          </a:p>
        </p:txBody>
      </p:sp>
    </p:spTree>
    <p:extLst>
      <p:ext uri="{BB962C8B-B14F-4D97-AF65-F5344CB8AC3E}">
        <p14:creationId xmlns:p14="http://schemas.microsoft.com/office/powerpoint/2010/main" val="34975025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 presetClass="entr" presetSubtype="10" fill="hold" nodeType="click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Effect transition="in" filter="checkerboard(across)">
                                      <p:cBhvr>
                                        <p:cTn id="13" dur="500"/>
                                        <p:tgtEl>
                                          <p:spTgt spid="4">
                                            <p:txEl>
                                              <p:pRg st="1" end="1"/>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4">
                                            <p:txEl>
                                              <p:pRg st="2" end="2"/>
                                            </p:txEl>
                                          </p:spTgt>
                                        </p:tgtEl>
                                        <p:attrNameLst>
                                          <p:attrName>style.visibility</p:attrName>
                                        </p:attrNameLst>
                                      </p:cBhvr>
                                      <p:to>
                                        <p:strVal val="visible"/>
                                      </p:to>
                                    </p:set>
                                    <p:anim calcmode="lin" valueType="num">
                                      <p:cBhvr additive="base">
                                        <p:cTn id="18"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5" presetClass="entr" presetSubtype="10" fill="hold" nodeType="clickEffect">
                                  <p:stCondLst>
                                    <p:cond delay="0"/>
                                  </p:stCondLst>
                                  <p:childTnLst>
                                    <p:set>
                                      <p:cBhvr>
                                        <p:cTn id="23" dur="1" fill="hold">
                                          <p:stCondLst>
                                            <p:cond delay="0"/>
                                          </p:stCondLst>
                                        </p:cTn>
                                        <p:tgtEl>
                                          <p:spTgt spid="4">
                                            <p:txEl>
                                              <p:pRg st="3" end="3"/>
                                            </p:txEl>
                                          </p:spTgt>
                                        </p:tgtEl>
                                        <p:attrNameLst>
                                          <p:attrName>style.visibility</p:attrName>
                                        </p:attrNameLst>
                                      </p:cBhvr>
                                      <p:to>
                                        <p:strVal val="visible"/>
                                      </p:to>
                                    </p:set>
                                    <p:animEffect transition="in" filter="checkerboard(across)">
                                      <p:cBhvr>
                                        <p:cTn id="24" dur="50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el 1">
            <a:extLst>
              <a:ext uri="{FF2B5EF4-FFF2-40B4-BE49-F238E27FC236}">
                <a16:creationId xmlns:a16="http://schemas.microsoft.com/office/drawing/2014/main" id="{30B60C0B-442A-4CD8-BCF9-FF680CA85B25}"/>
              </a:ext>
            </a:extLst>
          </p:cNvPr>
          <p:cNvSpPr txBox="1">
            <a:spLocks/>
          </p:cNvSpPr>
          <p:nvPr/>
        </p:nvSpPr>
        <p:spPr>
          <a:xfrm>
            <a:off x="229061" y="153879"/>
            <a:ext cx="5796000" cy="900000"/>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6000" kern="1200">
                <a:solidFill>
                  <a:schemeClr val="tx1"/>
                </a:solidFill>
                <a:latin typeface="+mn-lt"/>
                <a:ea typeface="+mj-ea"/>
                <a:cs typeface="+mj-cs"/>
              </a:defRPr>
            </a:lvl1pPr>
          </a:lstStyle>
          <a:p>
            <a:r>
              <a:rPr lang="de-DE" sz="2800" dirty="0">
                <a:solidFill>
                  <a:schemeClr val="bg1"/>
                </a:solidFill>
              </a:rPr>
              <a:t>Fahrstrategien</a:t>
            </a:r>
          </a:p>
        </p:txBody>
      </p:sp>
      <p:sp>
        <p:nvSpPr>
          <p:cNvPr id="7" name="Inhaltsplatzhalter 2">
            <a:extLst>
              <a:ext uri="{FF2B5EF4-FFF2-40B4-BE49-F238E27FC236}">
                <a16:creationId xmlns:a16="http://schemas.microsoft.com/office/drawing/2014/main" id="{2AC7581C-1E2F-45AE-8570-B6D88A3874BD}"/>
              </a:ext>
            </a:extLst>
          </p:cNvPr>
          <p:cNvSpPr txBox="1">
            <a:spLocks/>
          </p:cNvSpPr>
          <p:nvPr/>
        </p:nvSpPr>
        <p:spPr>
          <a:xfrm>
            <a:off x="914400" y="1447800"/>
            <a:ext cx="7772400" cy="4572000"/>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tx1">
                    <a:tint val="75000"/>
                  </a:schemeClr>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9pPr>
          </a:lstStyle>
          <a:p>
            <a:pPr marL="274320" indent="-274320">
              <a:spcBef>
                <a:spcPts val="580"/>
              </a:spcBef>
              <a:buFont typeface="Wingdings 2"/>
              <a:buNone/>
              <a:defRPr/>
            </a:pPr>
            <a:r>
              <a:rPr lang="de-DE" sz="2800" b="1" dirty="0"/>
              <a:t>   </a:t>
            </a:r>
            <a:r>
              <a:rPr lang="de-DE" b="1" u="sng" dirty="0">
                <a:solidFill>
                  <a:schemeClr val="tx1"/>
                </a:solidFill>
              </a:rPr>
              <a:t>Überqueren von Vorfahrtsstraßen (ohne Ampelregelung) und Einbiegen in solche Straßen </a:t>
            </a:r>
            <a:endParaRPr lang="de-DE" u="sng" dirty="0">
              <a:solidFill>
                <a:schemeClr val="tx1"/>
              </a:solidFill>
            </a:endParaRPr>
          </a:p>
          <a:p>
            <a:pPr marL="274320" indent="-274320">
              <a:spcBef>
                <a:spcPts val="580"/>
              </a:spcBef>
              <a:buFont typeface="Wingdings 2"/>
              <a:buChar char=""/>
              <a:defRPr/>
            </a:pPr>
            <a:r>
              <a:rPr lang="de-DE" sz="2200" dirty="0">
                <a:solidFill>
                  <a:schemeClr val="tx1"/>
                </a:solidFill>
              </a:rPr>
              <a:t>Es muss damit gerechnet werden, dass die übrigen Verkehrsteilnehmer die Sondersignale nicht rechtzeitig wahrnehmen, oder nicht einschätzen können, woher diese kommen </a:t>
            </a:r>
          </a:p>
          <a:p>
            <a:pPr marL="274320" indent="-274320">
              <a:spcBef>
                <a:spcPts val="580"/>
              </a:spcBef>
              <a:buFont typeface="Wingdings 2"/>
              <a:buNone/>
              <a:defRPr/>
            </a:pPr>
            <a:r>
              <a:rPr lang="de-DE" b="1" u="sng" dirty="0">
                <a:solidFill>
                  <a:schemeClr val="tx1"/>
                </a:solidFill>
              </a:rPr>
              <a:t>Blaues Blinklicht zur Absicherung von Unfallstellen </a:t>
            </a:r>
          </a:p>
          <a:p>
            <a:pPr marL="274320" indent="-274320">
              <a:spcBef>
                <a:spcPts val="580"/>
              </a:spcBef>
              <a:buFont typeface="Wingdings 2"/>
              <a:buChar char=""/>
              <a:defRPr/>
            </a:pPr>
            <a:r>
              <a:rPr lang="de-DE" dirty="0">
                <a:solidFill>
                  <a:schemeClr val="tx1"/>
                </a:solidFill>
              </a:rPr>
              <a:t>Blaues Blinklicht allein darf nur von den damit ausgerüsteten Fahrzeugen und nur zur Warnung verwendet werden </a:t>
            </a:r>
          </a:p>
          <a:p>
            <a:pPr marL="274320" indent="-274320">
              <a:spcBef>
                <a:spcPts val="580"/>
              </a:spcBef>
              <a:buFont typeface="Wingdings 2"/>
              <a:buChar char=""/>
              <a:defRPr/>
            </a:pPr>
            <a:r>
              <a:rPr lang="de-DE" b="1" i="1" dirty="0">
                <a:solidFill>
                  <a:schemeClr val="tx1"/>
                </a:solidFill>
              </a:rPr>
              <a:t>an Unfallstellen und sonstigen Einsatzstellen und bei der </a:t>
            </a:r>
            <a:endParaRPr lang="de-DE" b="1" dirty="0">
              <a:solidFill>
                <a:schemeClr val="tx1"/>
              </a:solidFill>
            </a:endParaRPr>
          </a:p>
          <a:p>
            <a:pPr marL="274320" indent="-274320">
              <a:spcBef>
                <a:spcPts val="580"/>
              </a:spcBef>
              <a:buFont typeface="Wingdings 2"/>
              <a:buChar char=""/>
              <a:defRPr/>
            </a:pPr>
            <a:r>
              <a:rPr lang="de-DE" b="1" i="1" dirty="0">
                <a:solidFill>
                  <a:schemeClr val="tx1"/>
                </a:solidFill>
              </a:rPr>
              <a:t>Begleitung geschlossener Verbände</a:t>
            </a:r>
            <a:endParaRPr lang="de-DE" b="1" dirty="0">
              <a:solidFill>
                <a:schemeClr val="tx1"/>
              </a:solidFill>
            </a:endParaRPr>
          </a:p>
          <a:p>
            <a:pPr marL="274320" indent="-274320">
              <a:spcBef>
                <a:spcPts val="580"/>
              </a:spcBef>
              <a:buFont typeface="Wingdings 2"/>
              <a:buChar char=""/>
              <a:defRPr/>
            </a:pPr>
            <a:endParaRPr lang="de-DE" sz="2800" dirty="0"/>
          </a:p>
        </p:txBody>
      </p:sp>
    </p:spTree>
    <p:extLst>
      <p:ext uri="{BB962C8B-B14F-4D97-AF65-F5344CB8AC3E}">
        <p14:creationId xmlns:p14="http://schemas.microsoft.com/office/powerpoint/2010/main" val="42476100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additive="base">
                                        <p:cTn id="7"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 presetClass="entr" presetSubtype="10" fill="hold" nodeType="clickEffect">
                                  <p:stCondLst>
                                    <p:cond delay="0"/>
                                  </p:stCondLst>
                                  <p:childTnLst>
                                    <p:set>
                                      <p:cBhvr>
                                        <p:cTn id="12" dur="1" fill="hold">
                                          <p:stCondLst>
                                            <p:cond delay="0"/>
                                          </p:stCondLst>
                                        </p:cTn>
                                        <p:tgtEl>
                                          <p:spTgt spid="7">
                                            <p:txEl>
                                              <p:pRg st="1" end="1"/>
                                            </p:txEl>
                                          </p:spTgt>
                                        </p:tgtEl>
                                        <p:attrNameLst>
                                          <p:attrName>style.visibility</p:attrName>
                                        </p:attrNameLst>
                                      </p:cBhvr>
                                      <p:to>
                                        <p:strVal val="visible"/>
                                      </p:to>
                                    </p:set>
                                    <p:animEffect transition="in" filter="checkerboard(across)">
                                      <p:cBhvr>
                                        <p:cTn id="13" dur="500"/>
                                        <p:tgtEl>
                                          <p:spTgt spid="7">
                                            <p:txEl>
                                              <p:pRg st="1" end="1"/>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5" presetClass="entr" presetSubtype="10" fill="hold" nodeType="clickEffect">
                                  <p:stCondLst>
                                    <p:cond delay="0"/>
                                  </p:stCondLst>
                                  <p:childTnLst>
                                    <p:set>
                                      <p:cBhvr>
                                        <p:cTn id="17" dur="1" fill="hold">
                                          <p:stCondLst>
                                            <p:cond delay="0"/>
                                          </p:stCondLst>
                                        </p:cTn>
                                        <p:tgtEl>
                                          <p:spTgt spid="7">
                                            <p:txEl>
                                              <p:pRg st="2" end="2"/>
                                            </p:txEl>
                                          </p:spTgt>
                                        </p:tgtEl>
                                        <p:attrNameLst>
                                          <p:attrName>style.visibility</p:attrName>
                                        </p:attrNameLst>
                                      </p:cBhvr>
                                      <p:to>
                                        <p:strVal val="visible"/>
                                      </p:to>
                                    </p:set>
                                    <p:animEffect transition="in" filter="checkerboard(across)">
                                      <p:cBhvr>
                                        <p:cTn id="18" dur="500"/>
                                        <p:tgtEl>
                                          <p:spTgt spid="7">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5" presetClass="entr" presetSubtype="10" fill="hold" nodeType="clickEffect">
                                  <p:stCondLst>
                                    <p:cond delay="0"/>
                                  </p:stCondLst>
                                  <p:childTnLst>
                                    <p:set>
                                      <p:cBhvr>
                                        <p:cTn id="22" dur="1" fill="hold">
                                          <p:stCondLst>
                                            <p:cond delay="0"/>
                                          </p:stCondLst>
                                        </p:cTn>
                                        <p:tgtEl>
                                          <p:spTgt spid="7">
                                            <p:txEl>
                                              <p:pRg st="3" end="3"/>
                                            </p:txEl>
                                          </p:spTgt>
                                        </p:tgtEl>
                                        <p:attrNameLst>
                                          <p:attrName>style.visibility</p:attrName>
                                        </p:attrNameLst>
                                      </p:cBhvr>
                                      <p:to>
                                        <p:strVal val="visible"/>
                                      </p:to>
                                    </p:set>
                                    <p:animEffect transition="in" filter="checkerboard(across)">
                                      <p:cBhvr>
                                        <p:cTn id="23" dur="500"/>
                                        <p:tgtEl>
                                          <p:spTgt spid="7">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 presetClass="entr" presetSubtype="10" fill="hold" nodeType="clickEffect">
                                  <p:stCondLst>
                                    <p:cond delay="0"/>
                                  </p:stCondLst>
                                  <p:childTnLst>
                                    <p:set>
                                      <p:cBhvr>
                                        <p:cTn id="27" dur="1" fill="hold">
                                          <p:stCondLst>
                                            <p:cond delay="0"/>
                                          </p:stCondLst>
                                        </p:cTn>
                                        <p:tgtEl>
                                          <p:spTgt spid="7">
                                            <p:txEl>
                                              <p:pRg st="4" end="4"/>
                                            </p:txEl>
                                          </p:spTgt>
                                        </p:tgtEl>
                                        <p:attrNameLst>
                                          <p:attrName>style.visibility</p:attrName>
                                        </p:attrNameLst>
                                      </p:cBhvr>
                                      <p:to>
                                        <p:strVal val="visible"/>
                                      </p:to>
                                    </p:set>
                                    <p:animEffect transition="in" filter="checkerboard(across)">
                                      <p:cBhvr>
                                        <p:cTn id="28" dur="500"/>
                                        <p:tgtEl>
                                          <p:spTgt spid="7">
                                            <p:txEl>
                                              <p:pRg st="4" end="4"/>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5" presetClass="entr" presetSubtype="10" fill="hold" nodeType="clickEffect">
                                  <p:stCondLst>
                                    <p:cond delay="0"/>
                                  </p:stCondLst>
                                  <p:childTnLst>
                                    <p:set>
                                      <p:cBhvr>
                                        <p:cTn id="32" dur="1" fill="hold">
                                          <p:stCondLst>
                                            <p:cond delay="0"/>
                                          </p:stCondLst>
                                        </p:cTn>
                                        <p:tgtEl>
                                          <p:spTgt spid="7">
                                            <p:txEl>
                                              <p:pRg st="5" end="5"/>
                                            </p:txEl>
                                          </p:spTgt>
                                        </p:tgtEl>
                                        <p:attrNameLst>
                                          <p:attrName>style.visibility</p:attrName>
                                        </p:attrNameLst>
                                      </p:cBhvr>
                                      <p:to>
                                        <p:strVal val="visible"/>
                                      </p:to>
                                    </p:set>
                                    <p:animEffect transition="in" filter="checkerboard(across)">
                                      <p:cBhvr>
                                        <p:cTn id="33" dur="500"/>
                                        <p:tgtEl>
                                          <p:spTgt spid="7">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Fahrstrategien</a:t>
            </a:r>
          </a:p>
        </p:txBody>
      </p:sp>
      <p:sp>
        <p:nvSpPr>
          <p:cNvPr id="6" name="Inhaltsplatzhalter 5">
            <a:extLst>
              <a:ext uri="{FF2B5EF4-FFF2-40B4-BE49-F238E27FC236}">
                <a16:creationId xmlns:a16="http://schemas.microsoft.com/office/drawing/2014/main" id="{E9F41440-F4ED-71A3-5FE7-B723A1E27E02}"/>
              </a:ext>
            </a:extLst>
          </p:cNvPr>
          <p:cNvSpPr>
            <a:spLocks noGrp="1"/>
          </p:cNvSpPr>
          <p:nvPr>
            <p:ph sz="quarter" idx="16"/>
          </p:nvPr>
        </p:nvSpPr>
        <p:spPr/>
        <p:txBody>
          <a:bodyPr>
            <a:normAutofit lnSpcReduction="10000"/>
          </a:bodyPr>
          <a:lstStyle/>
          <a:p>
            <a:pPr marL="0" indent="0">
              <a:buNone/>
            </a:pPr>
            <a:r>
              <a:rPr lang="de-DE" b="1" dirty="0"/>
              <a:t>Absicht deutlich machen: </a:t>
            </a:r>
            <a:endParaRPr lang="de-DE" dirty="0"/>
          </a:p>
          <a:p>
            <a:r>
              <a:rPr lang="de-DE" dirty="0"/>
              <a:t>Mindest-Abstand halten =&gt; um den Handlungsdruck </a:t>
            </a:r>
            <a:r>
              <a:rPr lang="de-DE" dirty="0" err="1"/>
              <a:t>für</a:t>
            </a:r>
            <a:r>
              <a:rPr lang="de-DE" dirty="0"/>
              <a:t> die anderen Fahrerinnen und Fahrer zu begrenzen, aber auch um die eigene Manövrierfähigkeit nicht zu riskieren </a:t>
            </a:r>
          </a:p>
          <a:p>
            <a:r>
              <a:rPr lang="de-DE" dirty="0"/>
              <a:t>Möglichst eindeutige Fahrspur/Linie fahren </a:t>
            </a:r>
          </a:p>
          <a:p>
            <a:r>
              <a:rPr lang="de-DE" dirty="0"/>
              <a:t>Keine sprunghaften Entscheidungswechsel =&gt; </a:t>
            </a:r>
            <a:r>
              <a:rPr lang="de-DE" dirty="0" err="1"/>
              <a:t>Reaktionsverzögerungen</a:t>
            </a:r>
            <a:r>
              <a:rPr lang="de-DE" dirty="0"/>
              <a:t> der anderen </a:t>
            </a:r>
            <a:r>
              <a:rPr lang="de-DE" dirty="0" err="1"/>
              <a:t>Verkehrsteilnerinnen</a:t>
            </a:r>
            <a:r>
              <a:rPr lang="de-DE" dirty="0"/>
              <a:t> und Verkehrsteilnehmer berücksichtigen, da deren Wahrnehmung </a:t>
            </a:r>
            <a:r>
              <a:rPr lang="de-DE" dirty="0" err="1"/>
              <a:t>über</a:t>
            </a:r>
            <a:r>
              <a:rPr lang="de-DE" dirty="0"/>
              <a:t> den </a:t>
            </a:r>
            <a:r>
              <a:rPr lang="de-DE" dirty="0" err="1"/>
              <a:t>Rückspiegel</a:t>
            </a:r>
            <a:r>
              <a:rPr lang="de-DE" dirty="0"/>
              <a:t> erfolgen muss </a:t>
            </a:r>
          </a:p>
          <a:p>
            <a:r>
              <a:rPr lang="de-DE" dirty="0"/>
              <a:t>Blinker zum Anzeigen der geplanten Fahrtrichtung </a:t>
            </a:r>
            <a:r>
              <a:rPr lang="de-DE" dirty="0" err="1"/>
              <a:t>frühzeitig</a:t>
            </a:r>
            <a:r>
              <a:rPr lang="de-DE" dirty="0"/>
              <a:t> nutzen </a:t>
            </a:r>
          </a:p>
          <a:p>
            <a:pPr marL="0" indent="0">
              <a:buNone/>
            </a:pPr>
            <a:endParaRPr lang="de-DE" dirty="0"/>
          </a:p>
          <a:p>
            <a:endParaRPr lang="de-DE" dirty="0"/>
          </a:p>
        </p:txBody>
      </p:sp>
      <p:sp>
        <p:nvSpPr>
          <p:cNvPr id="5" name="Textplatzhalter 4">
            <a:extLst>
              <a:ext uri="{FF2B5EF4-FFF2-40B4-BE49-F238E27FC236}">
                <a16:creationId xmlns:a16="http://schemas.microsoft.com/office/drawing/2014/main" id="{8A3A90CB-0D71-443E-BAD9-770ABB8A117F}"/>
              </a:ext>
            </a:extLst>
          </p:cNvPr>
          <p:cNvSpPr>
            <a:spLocks noGrp="1"/>
          </p:cNvSpPr>
          <p:nvPr>
            <p:ph type="body" sz="quarter" idx="15"/>
          </p:nvPr>
        </p:nvSpPr>
        <p:spPr/>
        <p:txBody>
          <a:bodyPr/>
          <a:lstStyle/>
          <a:p>
            <a:endParaRPr lang="de-DE" dirty="0"/>
          </a:p>
        </p:txBody>
      </p:sp>
    </p:spTree>
    <p:extLst>
      <p:ext uri="{BB962C8B-B14F-4D97-AF65-F5344CB8AC3E}">
        <p14:creationId xmlns:p14="http://schemas.microsoft.com/office/powerpoint/2010/main" val="919969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animEffect transition="in" filter="barn(inVertical)">
                                      <p:cBhvr>
                                        <p:cTn id="7" dur="500"/>
                                        <p:tgtEl>
                                          <p:spTgt spid="6">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6">
                                            <p:txEl>
                                              <p:pRg st="2" end="2"/>
                                            </p:txEl>
                                          </p:spTgt>
                                        </p:tgtEl>
                                        <p:attrNameLst>
                                          <p:attrName>style.visibility</p:attrName>
                                        </p:attrNameLst>
                                      </p:cBhvr>
                                      <p:to>
                                        <p:strVal val="visible"/>
                                      </p:to>
                                    </p:set>
                                    <p:animEffect transition="in" filter="barn(inVertical)">
                                      <p:cBhvr>
                                        <p:cTn id="12" dur="500"/>
                                        <p:tgtEl>
                                          <p:spTgt spid="6">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6">
                                            <p:txEl>
                                              <p:pRg st="3" end="3"/>
                                            </p:txEl>
                                          </p:spTgt>
                                        </p:tgtEl>
                                        <p:attrNameLst>
                                          <p:attrName>style.visibility</p:attrName>
                                        </p:attrNameLst>
                                      </p:cBhvr>
                                      <p:to>
                                        <p:strVal val="visible"/>
                                      </p:to>
                                    </p:set>
                                    <p:animEffect transition="in" filter="barn(inVertical)">
                                      <p:cBhvr>
                                        <p:cTn id="17" dur="500"/>
                                        <p:tgtEl>
                                          <p:spTgt spid="6">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6">
                                            <p:txEl>
                                              <p:pRg st="4" end="4"/>
                                            </p:txEl>
                                          </p:spTgt>
                                        </p:tgtEl>
                                        <p:attrNameLst>
                                          <p:attrName>style.visibility</p:attrName>
                                        </p:attrNameLst>
                                      </p:cBhvr>
                                      <p:to>
                                        <p:strVal val="visible"/>
                                      </p:to>
                                    </p:set>
                                    <p:animEffect transition="in" filter="barn(inVertical)">
                                      <p:cBhvr>
                                        <p:cTn id="22" dur="500"/>
                                        <p:tgtEl>
                                          <p:spTgt spid="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Fahrstrategien</a:t>
            </a:r>
          </a:p>
        </p:txBody>
      </p:sp>
      <p:sp>
        <p:nvSpPr>
          <p:cNvPr id="6" name="Inhaltsplatzhalter 5">
            <a:extLst>
              <a:ext uri="{FF2B5EF4-FFF2-40B4-BE49-F238E27FC236}">
                <a16:creationId xmlns:a16="http://schemas.microsoft.com/office/drawing/2014/main" id="{E9F41440-F4ED-71A3-5FE7-B723A1E27E02}"/>
              </a:ext>
            </a:extLst>
          </p:cNvPr>
          <p:cNvSpPr>
            <a:spLocks noGrp="1"/>
          </p:cNvSpPr>
          <p:nvPr>
            <p:ph sz="quarter" idx="16"/>
          </p:nvPr>
        </p:nvSpPr>
        <p:spPr>
          <a:xfrm>
            <a:off x="216324" y="1380531"/>
            <a:ext cx="8640000" cy="4985545"/>
          </a:xfrm>
        </p:spPr>
        <p:txBody>
          <a:bodyPr>
            <a:normAutofit fontScale="92500" lnSpcReduction="10000"/>
          </a:bodyPr>
          <a:lstStyle/>
          <a:p>
            <a:pPr marL="0" indent="0">
              <a:buNone/>
            </a:pPr>
            <a:r>
              <a:rPr lang="de-DE" b="1" dirty="0"/>
              <a:t>Anderen Handlungsspielraum geben: </a:t>
            </a:r>
            <a:endParaRPr lang="de-DE" dirty="0"/>
          </a:p>
          <a:p>
            <a:pPr marL="0" indent="0">
              <a:buNone/>
            </a:pPr>
            <a:r>
              <a:rPr lang="de-DE" dirty="0"/>
              <a:t>• Abstand halten</a:t>
            </a:r>
          </a:p>
          <a:p>
            <a:pPr marL="0" indent="0">
              <a:buNone/>
            </a:pPr>
            <a:br>
              <a:rPr lang="de-DE" dirty="0"/>
            </a:br>
            <a:r>
              <a:rPr lang="de-DE" dirty="0"/>
              <a:t>• Geschwindigkeit bei der Annäherung rechtzeitig   </a:t>
            </a:r>
          </a:p>
          <a:p>
            <a:pPr marL="0" indent="0">
              <a:buNone/>
            </a:pPr>
            <a:r>
              <a:rPr lang="de-DE" dirty="0"/>
              <a:t>    anpassen </a:t>
            </a:r>
          </a:p>
          <a:p>
            <a:pPr marL="0" indent="0">
              <a:buNone/>
            </a:pPr>
            <a:endParaRPr lang="de-DE" dirty="0"/>
          </a:p>
          <a:p>
            <a:pPr marL="0" indent="0">
              <a:buNone/>
            </a:pPr>
            <a:r>
              <a:rPr lang="de-DE" b="1" dirty="0" err="1"/>
              <a:t>Persönlichen</a:t>
            </a:r>
            <a:r>
              <a:rPr lang="de-DE" b="1" dirty="0"/>
              <a:t> Handlungsspielraum erhalten: </a:t>
            </a:r>
            <a:endParaRPr lang="de-DE" dirty="0"/>
          </a:p>
          <a:p>
            <a:pPr marL="0" indent="0">
              <a:buNone/>
            </a:pPr>
            <a:r>
              <a:rPr lang="de-DE" dirty="0"/>
              <a:t>• Abstand halten und Einengungen vermeiden  </a:t>
            </a:r>
          </a:p>
          <a:p>
            <a:pPr marL="0" indent="0">
              <a:buNone/>
            </a:pPr>
            <a:r>
              <a:rPr lang="de-DE" dirty="0"/>
              <a:t>   =&gt;</a:t>
            </a:r>
            <a:r>
              <a:rPr lang="de-DE" dirty="0" err="1"/>
              <a:t>Manövrierfähigkeit</a:t>
            </a:r>
            <a:r>
              <a:rPr lang="de-DE" dirty="0"/>
              <a:t> </a:t>
            </a:r>
          </a:p>
          <a:p>
            <a:pPr marL="0" indent="0">
              <a:buNone/>
            </a:pPr>
            <a:r>
              <a:rPr lang="de-DE" dirty="0"/>
              <a:t>• In unübersichtlichen Situationen langsam fahren =&gt;   </a:t>
            </a:r>
          </a:p>
          <a:p>
            <a:pPr marL="0" indent="0">
              <a:buNone/>
            </a:pPr>
            <a:r>
              <a:rPr lang="de-DE" dirty="0"/>
              <a:t>   </a:t>
            </a:r>
            <a:r>
              <a:rPr lang="de-DE" dirty="0" err="1"/>
              <a:t>erhält</a:t>
            </a:r>
            <a:r>
              <a:rPr lang="de-DE" dirty="0"/>
              <a:t> und verbessert die Informationsverarbeitung </a:t>
            </a:r>
          </a:p>
          <a:p>
            <a:pPr marL="0" indent="0">
              <a:buNone/>
            </a:pPr>
            <a:endParaRPr lang="de-DE" dirty="0"/>
          </a:p>
          <a:p>
            <a:endParaRPr lang="de-DE" dirty="0"/>
          </a:p>
        </p:txBody>
      </p:sp>
      <p:sp>
        <p:nvSpPr>
          <p:cNvPr id="5" name="Textplatzhalter 4">
            <a:extLst>
              <a:ext uri="{FF2B5EF4-FFF2-40B4-BE49-F238E27FC236}">
                <a16:creationId xmlns:a16="http://schemas.microsoft.com/office/drawing/2014/main" id="{33E79DA0-7D7A-42A3-975E-47380425F281}"/>
              </a:ext>
            </a:extLst>
          </p:cNvPr>
          <p:cNvSpPr>
            <a:spLocks noGrp="1"/>
          </p:cNvSpPr>
          <p:nvPr>
            <p:ph type="body" sz="quarter" idx="15"/>
          </p:nvPr>
        </p:nvSpPr>
        <p:spPr/>
        <p:txBody>
          <a:bodyPr/>
          <a:lstStyle/>
          <a:p>
            <a:endParaRPr lang="de-DE"/>
          </a:p>
        </p:txBody>
      </p:sp>
    </p:spTree>
    <p:extLst>
      <p:ext uri="{BB962C8B-B14F-4D97-AF65-F5344CB8AC3E}">
        <p14:creationId xmlns:p14="http://schemas.microsoft.com/office/powerpoint/2010/main" val="5915354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6">
                                            <p:txEl>
                                              <p:pRg st="1" end="1"/>
                                            </p:txEl>
                                          </p:spTgt>
                                        </p:tgtEl>
                                        <p:attrNameLst>
                                          <p:attrName>style.visibility</p:attrName>
                                        </p:attrNameLst>
                                      </p:cBhvr>
                                      <p:to>
                                        <p:strVal val="visible"/>
                                      </p:to>
                                    </p:set>
                                    <p:animEffect transition="in" filter="barn(inVertical)">
                                      <p:cBhvr>
                                        <p:cTn id="13" dur="500"/>
                                        <p:tgtEl>
                                          <p:spTgt spid="6">
                                            <p:txEl>
                                              <p:pRg st="1" end="1"/>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nodeType="clickEffect">
                                  <p:stCondLst>
                                    <p:cond delay="0"/>
                                  </p:stCondLst>
                                  <p:childTnLst>
                                    <p:set>
                                      <p:cBhvr>
                                        <p:cTn id="17" dur="1" fill="hold">
                                          <p:stCondLst>
                                            <p:cond delay="0"/>
                                          </p:stCondLst>
                                        </p:cTn>
                                        <p:tgtEl>
                                          <p:spTgt spid="6">
                                            <p:txEl>
                                              <p:pRg st="2" end="2"/>
                                            </p:txEl>
                                          </p:spTgt>
                                        </p:tgtEl>
                                        <p:attrNameLst>
                                          <p:attrName>style.visibility</p:attrName>
                                        </p:attrNameLst>
                                      </p:cBhvr>
                                      <p:to>
                                        <p:strVal val="visible"/>
                                      </p:to>
                                    </p:set>
                                    <p:animEffect transition="in" filter="barn(inVertical)">
                                      <p:cBhvr>
                                        <p:cTn id="18" dur="500"/>
                                        <p:tgtEl>
                                          <p:spTgt spid="6">
                                            <p:txEl>
                                              <p:pRg st="2" end="2"/>
                                            </p:txEl>
                                          </p:spTgt>
                                        </p:tgtEl>
                                      </p:cBhvr>
                                    </p:animEffect>
                                  </p:childTnLst>
                                </p:cTn>
                              </p:par>
                              <p:par>
                                <p:cTn id="19" presetID="16" presetClass="entr" presetSubtype="21" fill="hold" nodeType="withEffect">
                                  <p:stCondLst>
                                    <p:cond delay="0"/>
                                  </p:stCondLst>
                                  <p:childTnLst>
                                    <p:set>
                                      <p:cBhvr>
                                        <p:cTn id="20" dur="1" fill="hold">
                                          <p:stCondLst>
                                            <p:cond delay="0"/>
                                          </p:stCondLst>
                                        </p:cTn>
                                        <p:tgtEl>
                                          <p:spTgt spid="6">
                                            <p:txEl>
                                              <p:pRg st="3" end="3"/>
                                            </p:txEl>
                                          </p:spTgt>
                                        </p:tgtEl>
                                        <p:attrNameLst>
                                          <p:attrName>style.visibility</p:attrName>
                                        </p:attrNameLst>
                                      </p:cBhvr>
                                      <p:to>
                                        <p:strVal val="visible"/>
                                      </p:to>
                                    </p:set>
                                    <p:animEffect transition="in" filter="barn(inVertical)">
                                      <p:cBhvr>
                                        <p:cTn id="21" dur="500"/>
                                        <p:tgtEl>
                                          <p:spTgt spid="6">
                                            <p:txEl>
                                              <p:pRg st="3" end="3"/>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nodeType="clickEffect">
                                  <p:stCondLst>
                                    <p:cond delay="0"/>
                                  </p:stCondLst>
                                  <p:childTnLst>
                                    <p:set>
                                      <p:cBhvr>
                                        <p:cTn id="25" dur="1" fill="hold">
                                          <p:stCondLst>
                                            <p:cond delay="0"/>
                                          </p:stCondLst>
                                        </p:cTn>
                                        <p:tgtEl>
                                          <p:spTgt spid="6">
                                            <p:txEl>
                                              <p:pRg st="5" end="5"/>
                                            </p:txEl>
                                          </p:spTgt>
                                        </p:tgtEl>
                                        <p:attrNameLst>
                                          <p:attrName>style.visibility</p:attrName>
                                        </p:attrNameLst>
                                      </p:cBhvr>
                                      <p:to>
                                        <p:strVal val="visible"/>
                                      </p:to>
                                    </p:set>
                                    <p:anim calcmode="lin" valueType="num">
                                      <p:cBhvr additive="base">
                                        <p:cTn id="26" dur="500" fill="hold"/>
                                        <p:tgtEl>
                                          <p:spTgt spid="6">
                                            <p:txEl>
                                              <p:pRg st="5" end="5"/>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6">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nodeType="clickEffect">
                                  <p:stCondLst>
                                    <p:cond delay="0"/>
                                  </p:stCondLst>
                                  <p:childTnLst>
                                    <p:set>
                                      <p:cBhvr>
                                        <p:cTn id="31" dur="1" fill="hold">
                                          <p:stCondLst>
                                            <p:cond delay="0"/>
                                          </p:stCondLst>
                                        </p:cTn>
                                        <p:tgtEl>
                                          <p:spTgt spid="6">
                                            <p:txEl>
                                              <p:pRg st="6" end="6"/>
                                            </p:txEl>
                                          </p:spTgt>
                                        </p:tgtEl>
                                        <p:attrNameLst>
                                          <p:attrName>style.visibility</p:attrName>
                                        </p:attrNameLst>
                                      </p:cBhvr>
                                      <p:to>
                                        <p:strVal val="visible"/>
                                      </p:to>
                                    </p:set>
                                    <p:animEffect transition="in" filter="barn(inVertical)">
                                      <p:cBhvr>
                                        <p:cTn id="32" dur="500"/>
                                        <p:tgtEl>
                                          <p:spTgt spid="6">
                                            <p:txEl>
                                              <p:pRg st="6" end="6"/>
                                            </p:txEl>
                                          </p:spTgt>
                                        </p:tgtEl>
                                      </p:cBhvr>
                                    </p:animEffect>
                                  </p:childTnLst>
                                </p:cTn>
                              </p:par>
                              <p:par>
                                <p:cTn id="33" presetID="16" presetClass="entr" presetSubtype="21" fill="hold" nodeType="withEffect">
                                  <p:stCondLst>
                                    <p:cond delay="0"/>
                                  </p:stCondLst>
                                  <p:childTnLst>
                                    <p:set>
                                      <p:cBhvr>
                                        <p:cTn id="34" dur="1" fill="hold">
                                          <p:stCondLst>
                                            <p:cond delay="0"/>
                                          </p:stCondLst>
                                        </p:cTn>
                                        <p:tgtEl>
                                          <p:spTgt spid="6">
                                            <p:txEl>
                                              <p:pRg st="7" end="7"/>
                                            </p:txEl>
                                          </p:spTgt>
                                        </p:tgtEl>
                                        <p:attrNameLst>
                                          <p:attrName>style.visibility</p:attrName>
                                        </p:attrNameLst>
                                      </p:cBhvr>
                                      <p:to>
                                        <p:strVal val="visible"/>
                                      </p:to>
                                    </p:set>
                                    <p:animEffect transition="in" filter="barn(inVertical)">
                                      <p:cBhvr>
                                        <p:cTn id="35" dur="500"/>
                                        <p:tgtEl>
                                          <p:spTgt spid="6">
                                            <p:txEl>
                                              <p:pRg st="7" end="7"/>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16" presetClass="entr" presetSubtype="21" fill="hold" nodeType="clickEffect">
                                  <p:stCondLst>
                                    <p:cond delay="0"/>
                                  </p:stCondLst>
                                  <p:childTnLst>
                                    <p:set>
                                      <p:cBhvr>
                                        <p:cTn id="39" dur="1" fill="hold">
                                          <p:stCondLst>
                                            <p:cond delay="0"/>
                                          </p:stCondLst>
                                        </p:cTn>
                                        <p:tgtEl>
                                          <p:spTgt spid="6">
                                            <p:txEl>
                                              <p:pRg st="8" end="8"/>
                                            </p:txEl>
                                          </p:spTgt>
                                        </p:tgtEl>
                                        <p:attrNameLst>
                                          <p:attrName>style.visibility</p:attrName>
                                        </p:attrNameLst>
                                      </p:cBhvr>
                                      <p:to>
                                        <p:strVal val="visible"/>
                                      </p:to>
                                    </p:set>
                                    <p:animEffect transition="in" filter="barn(inVertical)">
                                      <p:cBhvr>
                                        <p:cTn id="40" dur="500"/>
                                        <p:tgtEl>
                                          <p:spTgt spid="6">
                                            <p:txEl>
                                              <p:pRg st="8" end="8"/>
                                            </p:txEl>
                                          </p:spTgt>
                                        </p:tgtEl>
                                      </p:cBhvr>
                                    </p:animEffect>
                                  </p:childTnLst>
                                </p:cTn>
                              </p:par>
                              <p:par>
                                <p:cTn id="41" presetID="16" presetClass="entr" presetSubtype="21" fill="hold" nodeType="withEffect">
                                  <p:stCondLst>
                                    <p:cond delay="0"/>
                                  </p:stCondLst>
                                  <p:childTnLst>
                                    <p:set>
                                      <p:cBhvr>
                                        <p:cTn id="42" dur="1" fill="hold">
                                          <p:stCondLst>
                                            <p:cond delay="0"/>
                                          </p:stCondLst>
                                        </p:cTn>
                                        <p:tgtEl>
                                          <p:spTgt spid="6">
                                            <p:txEl>
                                              <p:pRg st="9" end="9"/>
                                            </p:txEl>
                                          </p:spTgt>
                                        </p:tgtEl>
                                        <p:attrNameLst>
                                          <p:attrName>style.visibility</p:attrName>
                                        </p:attrNameLst>
                                      </p:cBhvr>
                                      <p:to>
                                        <p:strVal val="visible"/>
                                      </p:to>
                                    </p:set>
                                    <p:animEffect transition="in" filter="barn(inVertical)">
                                      <p:cBhvr>
                                        <p:cTn id="43" dur="500"/>
                                        <p:tgtEl>
                                          <p:spTgt spid="6">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Fahrstrategien</a:t>
            </a:r>
          </a:p>
        </p:txBody>
      </p:sp>
      <p:sp>
        <p:nvSpPr>
          <p:cNvPr id="6" name="Inhaltsplatzhalter 5">
            <a:extLst>
              <a:ext uri="{FF2B5EF4-FFF2-40B4-BE49-F238E27FC236}">
                <a16:creationId xmlns:a16="http://schemas.microsoft.com/office/drawing/2014/main" id="{E9F41440-F4ED-71A3-5FE7-B723A1E27E02}"/>
              </a:ext>
            </a:extLst>
          </p:cNvPr>
          <p:cNvSpPr>
            <a:spLocks noGrp="1"/>
          </p:cNvSpPr>
          <p:nvPr>
            <p:ph sz="quarter" idx="16"/>
          </p:nvPr>
        </p:nvSpPr>
        <p:spPr>
          <a:xfrm>
            <a:off x="252000" y="1380532"/>
            <a:ext cx="8349740" cy="3223366"/>
          </a:xfrm>
        </p:spPr>
        <p:txBody>
          <a:bodyPr>
            <a:normAutofit/>
          </a:bodyPr>
          <a:lstStyle/>
          <a:p>
            <a:pPr marL="0" indent="0">
              <a:buNone/>
            </a:pPr>
            <a:r>
              <a:rPr lang="de-DE" sz="3000" b="1" dirty="0"/>
              <a:t>Ablenkung vermeiden: </a:t>
            </a:r>
            <a:endParaRPr lang="de-DE" sz="3000" dirty="0"/>
          </a:p>
          <a:p>
            <a:pPr marL="0" indent="0">
              <a:buNone/>
            </a:pPr>
            <a:r>
              <a:rPr lang="de-DE" dirty="0"/>
              <a:t>• </a:t>
            </a:r>
            <a:r>
              <a:rPr lang="de-DE" dirty="0" err="1"/>
              <a:t>Prioritäten</a:t>
            </a:r>
            <a:r>
              <a:rPr lang="de-DE" dirty="0"/>
              <a:t> setzen</a:t>
            </a:r>
          </a:p>
          <a:p>
            <a:pPr marL="0" indent="0">
              <a:buNone/>
            </a:pPr>
            <a:r>
              <a:rPr lang="de-DE" dirty="0"/>
              <a:t>• Gedanken auf Fahraufgabe konzentrieren</a:t>
            </a:r>
          </a:p>
          <a:p>
            <a:pPr marL="0" indent="0">
              <a:buNone/>
            </a:pPr>
            <a:r>
              <a:rPr lang="de-DE" dirty="0"/>
              <a:t>• Aufgaben delegieren</a:t>
            </a:r>
          </a:p>
          <a:p>
            <a:pPr marL="0" indent="0">
              <a:buNone/>
            </a:pPr>
            <a:r>
              <a:rPr lang="de-DE" dirty="0"/>
              <a:t>• Teamarbeit praktizieren </a:t>
            </a:r>
          </a:p>
          <a:p>
            <a:pPr marL="0" indent="0">
              <a:buNone/>
            </a:pPr>
            <a:endParaRPr lang="de-DE" b="1" dirty="0"/>
          </a:p>
          <a:p>
            <a:pPr marL="0" indent="0">
              <a:buNone/>
            </a:pPr>
            <a:endParaRPr lang="de-DE" dirty="0"/>
          </a:p>
          <a:p>
            <a:pPr marL="0" indent="0">
              <a:buNone/>
            </a:pPr>
            <a:endParaRPr lang="de-DE" dirty="0"/>
          </a:p>
        </p:txBody>
      </p:sp>
      <p:pic>
        <p:nvPicPr>
          <p:cNvPr id="11270" name="Picture 6" descr="ALARMFAHRTEN MIX] - Feuerwehr Stuttgart &amp; Steinheim | (Blaulicht -  Martinshorn - Pressluft] | [A] - YouTube">
            <a:extLst>
              <a:ext uri="{FF2B5EF4-FFF2-40B4-BE49-F238E27FC236}">
                <a16:creationId xmlns:a16="http://schemas.microsoft.com/office/drawing/2014/main" id="{FF9BC834-ABBF-4523-A73C-6364B937E20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40373" y="3874610"/>
            <a:ext cx="5007934" cy="2816963"/>
          </a:xfrm>
          <a:prstGeom prst="rect">
            <a:avLst/>
          </a:prstGeom>
          <a:noFill/>
          <a:extLst>
            <a:ext uri="{909E8E84-426E-40DD-AFC4-6F175D3DCCD1}">
              <a14:hiddenFill xmlns:a14="http://schemas.microsoft.com/office/drawing/2010/main">
                <a:solidFill>
                  <a:srgbClr val="FFFFFF"/>
                </a:solidFill>
              </a14:hiddenFill>
            </a:ext>
          </a:extLst>
        </p:spPr>
      </p:pic>
      <p:sp>
        <p:nvSpPr>
          <p:cNvPr id="5" name="Textplatzhalter 4">
            <a:extLst>
              <a:ext uri="{FF2B5EF4-FFF2-40B4-BE49-F238E27FC236}">
                <a16:creationId xmlns:a16="http://schemas.microsoft.com/office/drawing/2014/main" id="{B4491E58-A3D0-4C4A-A4DB-12038072C29E}"/>
              </a:ext>
            </a:extLst>
          </p:cNvPr>
          <p:cNvSpPr>
            <a:spLocks noGrp="1"/>
          </p:cNvSpPr>
          <p:nvPr>
            <p:ph type="body" sz="quarter" idx="15"/>
          </p:nvPr>
        </p:nvSpPr>
        <p:spPr/>
        <p:txBody>
          <a:bodyPr/>
          <a:lstStyle/>
          <a:p>
            <a:endParaRPr lang="de-DE" dirty="0"/>
          </a:p>
        </p:txBody>
      </p:sp>
    </p:spTree>
    <p:extLst>
      <p:ext uri="{BB962C8B-B14F-4D97-AF65-F5344CB8AC3E}">
        <p14:creationId xmlns:p14="http://schemas.microsoft.com/office/powerpoint/2010/main" val="23961223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animEffect transition="in" filter="circle(in)">
                                      <p:cBhvr>
                                        <p:cTn id="7" dur="2000"/>
                                        <p:tgtEl>
                                          <p:spTgt spid="6">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6">
                                            <p:txEl>
                                              <p:pRg st="2" end="2"/>
                                            </p:txEl>
                                          </p:spTgt>
                                        </p:tgtEl>
                                        <p:attrNameLst>
                                          <p:attrName>style.visibility</p:attrName>
                                        </p:attrNameLst>
                                      </p:cBhvr>
                                      <p:to>
                                        <p:strVal val="visible"/>
                                      </p:to>
                                    </p:set>
                                    <p:animEffect transition="in" filter="circle(in)">
                                      <p:cBhvr>
                                        <p:cTn id="12" dur="2000"/>
                                        <p:tgtEl>
                                          <p:spTgt spid="6">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6">
                                            <p:txEl>
                                              <p:pRg st="3" end="3"/>
                                            </p:txEl>
                                          </p:spTgt>
                                        </p:tgtEl>
                                        <p:attrNameLst>
                                          <p:attrName>style.visibility</p:attrName>
                                        </p:attrNameLst>
                                      </p:cBhvr>
                                      <p:to>
                                        <p:strVal val="visible"/>
                                      </p:to>
                                    </p:set>
                                    <p:animEffect transition="in" filter="circle(in)">
                                      <p:cBhvr>
                                        <p:cTn id="17" dur="2000"/>
                                        <p:tgtEl>
                                          <p:spTgt spid="6">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nodeType="clickEffect">
                                  <p:stCondLst>
                                    <p:cond delay="0"/>
                                  </p:stCondLst>
                                  <p:childTnLst>
                                    <p:set>
                                      <p:cBhvr>
                                        <p:cTn id="21" dur="1" fill="hold">
                                          <p:stCondLst>
                                            <p:cond delay="0"/>
                                          </p:stCondLst>
                                        </p:cTn>
                                        <p:tgtEl>
                                          <p:spTgt spid="6">
                                            <p:txEl>
                                              <p:pRg st="4" end="4"/>
                                            </p:txEl>
                                          </p:spTgt>
                                        </p:tgtEl>
                                        <p:attrNameLst>
                                          <p:attrName>style.visibility</p:attrName>
                                        </p:attrNameLst>
                                      </p:cBhvr>
                                      <p:to>
                                        <p:strVal val="visible"/>
                                      </p:to>
                                    </p:set>
                                    <p:animEffect transition="in" filter="circle(in)">
                                      <p:cBhvr>
                                        <p:cTn id="22" dur="2000"/>
                                        <p:tgtEl>
                                          <p:spTgt spid="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a:t>Fahrstrategien</a:t>
            </a:r>
          </a:p>
        </p:txBody>
      </p:sp>
      <p:sp>
        <p:nvSpPr>
          <p:cNvPr id="6" name="Inhaltsplatzhalter 5">
            <a:extLst>
              <a:ext uri="{FF2B5EF4-FFF2-40B4-BE49-F238E27FC236}">
                <a16:creationId xmlns:a16="http://schemas.microsoft.com/office/drawing/2014/main" id="{E9F41440-F4ED-71A3-5FE7-B723A1E27E02}"/>
              </a:ext>
            </a:extLst>
          </p:cNvPr>
          <p:cNvSpPr>
            <a:spLocks noGrp="1"/>
          </p:cNvSpPr>
          <p:nvPr>
            <p:ph sz="quarter" idx="16"/>
          </p:nvPr>
        </p:nvSpPr>
        <p:spPr/>
        <p:txBody>
          <a:bodyPr>
            <a:normAutofit fontScale="92500" lnSpcReduction="20000"/>
          </a:bodyPr>
          <a:lstStyle/>
          <a:p>
            <a:pPr marL="0" indent="0">
              <a:buNone/>
            </a:pPr>
            <a:r>
              <a:rPr lang="de-DE" sz="3000" b="1" dirty="0"/>
              <a:t>Teamarbeit: </a:t>
            </a:r>
          </a:p>
          <a:p>
            <a:r>
              <a:rPr lang="de-DE" dirty="0"/>
              <a:t>Klar absprechen wer sich um was </a:t>
            </a:r>
            <a:r>
              <a:rPr lang="de-DE" dirty="0" err="1"/>
              <a:t>kümmert</a:t>
            </a:r>
            <a:r>
              <a:rPr lang="de-DE" dirty="0"/>
              <a:t> (z. B. Beifahrerin oder Beifahrer ist </a:t>
            </a:r>
            <a:r>
              <a:rPr lang="de-DE" dirty="0" err="1"/>
              <a:t>für</a:t>
            </a:r>
            <a:r>
              <a:rPr lang="de-DE" dirty="0"/>
              <a:t> den Funkverkehr und die Weitergabe der Informationen an die Fahrerin bzw. den Fahrer </a:t>
            </a:r>
            <a:r>
              <a:rPr lang="de-DE" dirty="0" err="1"/>
              <a:t>zuständig</a:t>
            </a:r>
            <a:r>
              <a:rPr lang="de-DE" dirty="0"/>
              <a:t>) </a:t>
            </a:r>
          </a:p>
          <a:p>
            <a:r>
              <a:rPr lang="de-DE" dirty="0"/>
              <a:t>Beifahrerin bzw. Beifahrer </a:t>
            </a:r>
            <a:r>
              <a:rPr lang="de-DE" dirty="0" err="1"/>
              <a:t>unterstützt</a:t>
            </a:r>
            <a:r>
              <a:rPr lang="de-DE" dirty="0"/>
              <a:t> die Fahrerin bzw. den Fahrer mit eindeutigen Ansagen (z. B. rechts ist frei!, </a:t>
            </a:r>
            <a:r>
              <a:rPr lang="de-DE" dirty="0" err="1"/>
              <a:t>Stop</a:t>
            </a:r>
            <a:r>
              <a:rPr lang="de-DE" dirty="0"/>
              <a:t>!, Langsam!) </a:t>
            </a:r>
          </a:p>
          <a:p>
            <a:r>
              <a:rPr lang="de-DE" dirty="0"/>
              <a:t>Beifahrerin bzw. Beifahrer entlastet die Fahrerin bzw. den Fahrer bei </a:t>
            </a:r>
            <a:r>
              <a:rPr lang="de-DE" dirty="0" err="1"/>
              <a:t>unübersichtlichen</a:t>
            </a:r>
            <a:r>
              <a:rPr lang="de-DE" dirty="0"/>
              <a:t> Situationen (Vier-Augen-Prinzip) </a:t>
            </a:r>
          </a:p>
          <a:p>
            <a:pPr marL="0" indent="0">
              <a:buNone/>
            </a:pPr>
            <a:r>
              <a:rPr lang="de-DE" b="1" dirty="0"/>
              <a:t>Wichtig:</a:t>
            </a:r>
            <a:br>
              <a:rPr lang="de-DE" dirty="0"/>
            </a:br>
            <a:r>
              <a:rPr lang="de-DE" dirty="0"/>
              <a:t>• Die Abstimmung/</a:t>
            </a:r>
            <a:r>
              <a:rPr lang="de-DE" dirty="0" err="1"/>
              <a:t>Unterstützung</a:t>
            </a:r>
            <a:r>
              <a:rPr lang="de-DE" dirty="0"/>
              <a:t> erfolgt idealerweise standardisiert und wird bei den Unterweisungen geübt</a:t>
            </a:r>
          </a:p>
          <a:p>
            <a:endParaRPr lang="de-DE" dirty="0"/>
          </a:p>
        </p:txBody>
      </p:sp>
      <p:sp>
        <p:nvSpPr>
          <p:cNvPr id="5" name="Textplatzhalter 4">
            <a:extLst>
              <a:ext uri="{FF2B5EF4-FFF2-40B4-BE49-F238E27FC236}">
                <a16:creationId xmlns:a16="http://schemas.microsoft.com/office/drawing/2014/main" id="{B2EBF093-37B9-416D-8A92-2BF3CE9A80DA}"/>
              </a:ext>
            </a:extLst>
          </p:cNvPr>
          <p:cNvSpPr>
            <a:spLocks noGrp="1"/>
          </p:cNvSpPr>
          <p:nvPr>
            <p:ph type="body" sz="quarter" idx="15"/>
          </p:nvPr>
        </p:nvSpPr>
        <p:spPr/>
        <p:txBody>
          <a:bodyPr/>
          <a:lstStyle/>
          <a:p>
            <a:endParaRPr lang="de-DE"/>
          </a:p>
        </p:txBody>
      </p:sp>
    </p:spTree>
    <p:extLst>
      <p:ext uri="{BB962C8B-B14F-4D97-AF65-F5344CB8AC3E}">
        <p14:creationId xmlns:p14="http://schemas.microsoft.com/office/powerpoint/2010/main" val="40515115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animEffect transition="in" filter="barn(inVertical)">
                                      <p:cBhvr>
                                        <p:cTn id="7" dur="500"/>
                                        <p:tgtEl>
                                          <p:spTgt spid="6">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6">
                                            <p:txEl>
                                              <p:pRg st="2" end="2"/>
                                            </p:txEl>
                                          </p:spTgt>
                                        </p:tgtEl>
                                        <p:attrNameLst>
                                          <p:attrName>style.visibility</p:attrName>
                                        </p:attrNameLst>
                                      </p:cBhvr>
                                      <p:to>
                                        <p:strVal val="visible"/>
                                      </p:to>
                                    </p:set>
                                    <p:animEffect transition="in" filter="barn(inVertical)">
                                      <p:cBhvr>
                                        <p:cTn id="12" dur="500"/>
                                        <p:tgtEl>
                                          <p:spTgt spid="6">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6">
                                            <p:txEl>
                                              <p:pRg st="3" end="3"/>
                                            </p:txEl>
                                          </p:spTgt>
                                        </p:tgtEl>
                                        <p:attrNameLst>
                                          <p:attrName>style.visibility</p:attrName>
                                        </p:attrNameLst>
                                      </p:cBhvr>
                                      <p:to>
                                        <p:strVal val="visible"/>
                                      </p:to>
                                    </p:set>
                                    <p:animEffect transition="in" filter="barn(inVertical)">
                                      <p:cBhvr>
                                        <p:cTn id="17" dur="500"/>
                                        <p:tgtEl>
                                          <p:spTgt spid="6">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6">
                                            <p:txEl>
                                              <p:pRg st="4" end="4"/>
                                            </p:txEl>
                                          </p:spTgt>
                                        </p:tgtEl>
                                        <p:attrNameLst>
                                          <p:attrName>style.visibility</p:attrName>
                                        </p:attrNameLst>
                                      </p:cBhvr>
                                      <p:to>
                                        <p:strVal val="visible"/>
                                      </p:to>
                                    </p:set>
                                    <p:animEffect transition="in" filter="barn(inVertical)">
                                      <p:cBhvr>
                                        <p:cTn id="22" dur="500"/>
                                        <p:tgtEl>
                                          <p:spTgt spid="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868437" y="691156"/>
            <a:ext cx="7886700" cy="2852737"/>
          </a:xfrm>
        </p:spPr>
        <p:txBody>
          <a:bodyPr/>
          <a:lstStyle/>
          <a:p>
            <a:r>
              <a:rPr lang="de-DE" dirty="0"/>
              <a:t>Fragen?</a:t>
            </a:r>
          </a:p>
        </p:txBody>
      </p:sp>
      <p:pic>
        <p:nvPicPr>
          <p:cNvPr id="4" name="Grafik 4" descr="Fragezeichen mit einfarbiger Füllung">
            <a:extLst>
              <a:ext uri="{FF2B5EF4-FFF2-40B4-BE49-F238E27FC236}">
                <a16:creationId xmlns:a16="http://schemas.microsoft.com/office/drawing/2014/main" id="{A263B8A7-ADA4-9E16-9802-82C031038A41}"/>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4681415" y="1402771"/>
            <a:ext cx="3002649" cy="2986829"/>
          </a:xfrm>
          <a:prstGeom prst="rect">
            <a:avLst/>
          </a:prstGeom>
        </p:spPr>
      </p:pic>
      <p:sp>
        <p:nvSpPr>
          <p:cNvPr id="10" name="Textfeld 9">
            <a:extLst>
              <a:ext uri="{FF2B5EF4-FFF2-40B4-BE49-F238E27FC236}">
                <a16:creationId xmlns:a16="http://schemas.microsoft.com/office/drawing/2014/main" id="{913F56F6-4F13-4670-BA7B-15D2424B75F3}"/>
              </a:ext>
            </a:extLst>
          </p:cNvPr>
          <p:cNvSpPr txBox="1"/>
          <p:nvPr/>
        </p:nvSpPr>
        <p:spPr>
          <a:xfrm>
            <a:off x="1031187" y="4740475"/>
            <a:ext cx="4582632" cy="1015663"/>
          </a:xfrm>
          <a:prstGeom prst="rect">
            <a:avLst/>
          </a:prstGeom>
          <a:noFill/>
        </p:spPr>
        <p:txBody>
          <a:bodyPr wrap="square">
            <a:spAutoFit/>
          </a:bodyPr>
          <a:lstStyle/>
          <a:p>
            <a:r>
              <a:rPr lang="de-DE" sz="6000" dirty="0"/>
              <a:t>Diskussion!</a:t>
            </a:r>
            <a:endParaRPr lang="de-DE" dirty="0"/>
          </a:p>
        </p:txBody>
      </p:sp>
    </p:spTree>
    <p:extLst>
      <p:ext uri="{BB962C8B-B14F-4D97-AF65-F5344CB8AC3E}">
        <p14:creationId xmlns:p14="http://schemas.microsoft.com/office/powerpoint/2010/main" val="11448829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10">
                                            <p:txEl>
                                              <p:pRg st="0" end="0"/>
                                            </p:txEl>
                                          </p:spTgt>
                                        </p:tgtEl>
                                        <p:attrNameLst>
                                          <p:attrName>style.visibility</p:attrName>
                                        </p:attrNameLst>
                                      </p:cBhvr>
                                      <p:to>
                                        <p:strVal val="visible"/>
                                      </p:to>
                                    </p:set>
                                    <p:animEffect transition="in" filter="circle(in)">
                                      <p:cBhvr>
                                        <p:cTn id="12" dur="2000"/>
                                        <p:tgtEl>
                                          <p:spTgt spid="1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Kreisbrandinspektion Schweinfurt">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KFV Folienmaster.potx" id="{BD546D73-D4A2-4269-8601-E0C440FC03FC}" vid="{5B1C067C-6A89-44B3-A304-6647E894C35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kument" ma:contentTypeID="0x010100320586DEB45A784C9F1E4951B89ECBA1" ma:contentTypeVersion="2" ma:contentTypeDescription="Ein neues Dokument erstellen." ma:contentTypeScope="" ma:versionID="01753c9372efcb4f03c8d3506230b487">
  <xsd:schema xmlns:xsd="http://www.w3.org/2001/XMLSchema" xmlns:xs="http://www.w3.org/2001/XMLSchema" xmlns:p="http://schemas.microsoft.com/office/2006/metadata/properties" xmlns:ns2="1b39dc36-966b-43f2-bcef-4a3adf389e8a" targetNamespace="http://schemas.microsoft.com/office/2006/metadata/properties" ma:root="true" ma:fieldsID="b571053479a902c7ed38ba6e51794920" ns2:_="">
    <xsd:import namespace="1b39dc36-966b-43f2-bcef-4a3adf389e8a"/>
    <xsd:element name="properties">
      <xsd:complexType>
        <xsd:sequence>
          <xsd:element name="documentManagement">
            <xsd:complexType>
              <xsd:all>
                <xsd:element ref="ns2:MediaServiceMetadata" minOccurs="0"/>
                <xsd:element ref="ns2: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b39dc36-966b-43f2-bcef-4a3adf389e8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CD6FEB2-0B73-4A91-9933-528F05A8C87B}">
  <ds:schemaRefs>
    <ds:schemaRef ds:uri="http://schemas.microsoft.com/sharepoint/v3/contenttype/forms"/>
  </ds:schemaRefs>
</ds:datastoreItem>
</file>

<file path=customXml/itemProps2.xml><?xml version="1.0" encoding="utf-8"?>
<ds:datastoreItem xmlns:ds="http://schemas.openxmlformats.org/officeDocument/2006/customXml" ds:itemID="{00D5C5A8-2A8E-441A-B1B9-7F78DD2E6A88}">
  <ds:schemaRefs>
    <ds:schemaRef ds:uri="http://schemas.microsoft.com/office/2006/metadata/properties"/>
    <ds:schemaRef ds:uri="http://www.w3.org/2000/xmlns/"/>
    <ds:schemaRef ds:uri="http://schemas.microsoft.com/office/infopath/2007/PartnerControls"/>
  </ds:schemaRefs>
</ds:datastoreItem>
</file>

<file path=customXml/itemProps3.xml><?xml version="1.0" encoding="utf-8"?>
<ds:datastoreItem xmlns:ds="http://schemas.openxmlformats.org/officeDocument/2006/customXml" ds:itemID="{09289B15-1CC4-4C90-9342-7689FC1F000A}">
  <ds:schemaRefs>
    <ds:schemaRef ds:uri="http://schemas.microsoft.com/office/2006/metadata/contentType"/>
    <ds:schemaRef ds:uri="http://schemas.microsoft.com/office/2006/metadata/properties/metaAttributes"/>
    <ds:schemaRef ds:uri="http://www.w3.org/2000/xmlns/"/>
    <ds:schemaRef ds:uri="http://www.w3.org/2001/XMLSchema"/>
    <ds:schemaRef ds:uri="1b39dc36-966b-43f2-bcef-4a3adf389e8a"/>
    <ds:schemaRef ds:uri="http://schemas.microsoft.com/office/2006/metadata/properties"/>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KFV Folienmaster</Template>
  <TotalTime>0</TotalTime>
  <Words>2344</Words>
  <Application>Microsoft Office PowerPoint</Application>
  <PresentationFormat>Bildschirmpräsentation (4:3)</PresentationFormat>
  <Paragraphs>221</Paragraphs>
  <Slides>29</Slides>
  <Notes>11</Notes>
  <HiddenSlides>0</HiddenSlides>
  <MMClips>0</MMClips>
  <ScaleCrop>false</ScaleCrop>
  <HeadingPairs>
    <vt:vector size="8" baseType="variant">
      <vt:variant>
        <vt:lpstr>Verwendete Schriftarten</vt:lpstr>
      </vt:variant>
      <vt:variant>
        <vt:i4>5</vt:i4>
      </vt:variant>
      <vt:variant>
        <vt:lpstr>Design</vt:lpstr>
      </vt:variant>
      <vt:variant>
        <vt:i4>1</vt:i4>
      </vt:variant>
      <vt:variant>
        <vt:lpstr>Folientitel</vt:lpstr>
      </vt:variant>
      <vt:variant>
        <vt:i4>29</vt:i4>
      </vt:variant>
      <vt:variant>
        <vt:lpstr>Zielgruppenorientierte Präsentationen</vt:lpstr>
      </vt:variant>
      <vt:variant>
        <vt:i4>3</vt:i4>
      </vt:variant>
    </vt:vector>
  </HeadingPairs>
  <TitlesOfParts>
    <vt:vector size="38" baseType="lpstr">
      <vt:lpstr>Arial</vt:lpstr>
      <vt:lpstr>Calibri</vt:lpstr>
      <vt:lpstr>Google Sans</vt:lpstr>
      <vt:lpstr>Wingdings</vt:lpstr>
      <vt:lpstr>Wingdings 2</vt:lpstr>
      <vt:lpstr>Kreisbrandinspektion Schweinfurt</vt:lpstr>
      <vt:lpstr>Seminar Blaulichtunterweisung </vt:lpstr>
      <vt:lpstr>Blaulichtunterweisung- Warum?</vt:lpstr>
      <vt:lpstr>Blaulichtunterweisung- Warum?</vt:lpstr>
      <vt:lpstr>Blaulichtbelehrung- Warum?</vt:lpstr>
      <vt:lpstr>Inhalt</vt:lpstr>
      <vt:lpstr>Rechtliche Grundlagen</vt:lpstr>
      <vt:lpstr>Rechtliche Grundlagen</vt:lpstr>
      <vt:lpstr>Rechtliche Grundlagen</vt:lpstr>
      <vt:lpstr>Rechtliche Grundlagen</vt:lpstr>
      <vt:lpstr>Rechtliche Grundlagen</vt:lpstr>
      <vt:lpstr>Rechtliche Grundlagen</vt:lpstr>
      <vt:lpstr>Rechtliche Grundlagen</vt:lpstr>
      <vt:lpstr>Rechtliche Grundlagen</vt:lpstr>
      <vt:lpstr>Rechtliche Grundlagen</vt:lpstr>
      <vt:lpstr>Rechtliche Grundlagen</vt:lpstr>
      <vt:lpstr>Rechtliche Grundlagen</vt:lpstr>
      <vt:lpstr>Rechtliche Grundlagen</vt:lpstr>
      <vt:lpstr>Entscheidungsverhalten</vt:lpstr>
      <vt:lpstr>Entscheidungsverhalten</vt:lpstr>
      <vt:lpstr>Entscheidungsverhalten</vt:lpstr>
      <vt:lpstr>Entscheidungsverhalten</vt:lpstr>
      <vt:lpstr>Fahrstrategien</vt:lpstr>
      <vt:lpstr>Überqueren von Straßenkreuzungen bei Rotlicht  Wenn der Querverkehr Grün hat, ist die Kreuzung auf alle Fälle in mäßiger Geschwindigkeit (Schrittgeschwindigkeit) anzufahren. Es ist kurz anzuhalten, bis festgestellt ist, ob die übrigen Verkehrsteilnehmer dem Einsatzfahrzeug die Vorfahrt einräumen; erst dann ist die Kreuzung zu überqueren. Linksvorbeifahren an einer Verkehrsinsel Auch in diesem Falle ist mit mäßiger Geschwindigkeit zu fahren, da  Fußgänger und andere Verkehrsteilnehmer oft nicht annehmen, dass das Einsatzfahrzeug diesen ungewöhnlichen Weg nimmt. Fahrten entgegen der Fahrtrichtung in einem Kreisverkehr sollten jedoch unterbleiben</vt:lpstr>
      <vt:lpstr>PowerPoint-Präsentation</vt:lpstr>
      <vt:lpstr>Fahrstrategien</vt:lpstr>
      <vt:lpstr>Fahrstrategien</vt:lpstr>
      <vt:lpstr>Fahrstrategien</vt:lpstr>
      <vt:lpstr>Fahrstrategien</vt:lpstr>
      <vt:lpstr>Fragen?</vt:lpstr>
      <vt:lpstr>Aufbaulehrgang</vt:lpstr>
      <vt:lpstr>Sprechfunker</vt:lpstr>
      <vt:lpstr>Unterwiesener</vt:lpstr>
    </vt:vector>
  </TitlesOfParts>
  <Company>Kreisbrandinspektion Schweinfurt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Aufgaben des Maschinisten</dc:title>
  <dc:creator>Ralf Weippert</dc:creator>
  <cp:lastModifiedBy>Alexander Bönig</cp:lastModifiedBy>
  <cp:revision>136</cp:revision>
  <dcterms:created xsi:type="dcterms:W3CDTF">2019-11-30T23:04:32Z</dcterms:created>
  <dcterms:modified xsi:type="dcterms:W3CDTF">2025-01-28T19:32:44Z</dcterms:modified>
  <cp:category>Ausbildung Maschinist</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0x010100320586DEB45A784C9F1E4951B89ECBA1</vt:lpwstr>
  </property>
</Properties>
</file>