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64" r:id="rId2"/>
    <p:sldId id="265" r:id="rId3"/>
    <p:sldId id="285" r:id="rId4"/>
    <p:sldId id="277" r:id="rId5"/>
    <p:sldId id="266" r:id="rId6"/>
    <p:sldId id="275" r:id="rId7"/>
    <p:sldId id="267" r:id="rId8"/>
    <p:sldId id="268" r:id="rId9"/>
    <p:sldId id="276" r:id="rId10"/>
    <p:sldId id="279" r:id="rId11"/>
    <p:sldId id="286" r:id="rId12"/>
    <p:sldId id="281" r:id="rId13"/>
    <p:sldId id="287" r:id="rId14"/>
    <p:sldId id="283" r:id="rId15"/>
    <p:sldId id="288" r:id="rId16"/>
    <p:sldId id="270" r:id="rId17"/>
    <p:sldId id="271" r:id="rId18"/>
    <p:sldId id="289" r:id="rId19"/>
    <p:sldId id="300" r:id="rId20"/>
    <p:sldId id="299" r:id="rId21"/>
    <p:sldId id="298" r:id="rId22"/>
    <p:sldId id="297" r:id="rId23"/>
    <p:sldId id="296" r:id="rId24"/>
    <p:sldId id="295" r:id="rId25"/>
    <p:sldId id="294" r:id="rId26"/>
    <p:sldId id="293" r:id="rId27"/>
    <p:sldId id="292" r:id="rId28"/>
    <p:sldId id="291" r:id="rId29"/>
    <p:sldId id="290" r:id="rId30"/>
  </p:sldIdLst>
  <p:sldSz cx="9144000" cy="6858000" type="screen4x3"/>
  <p:notesSz cx="9144000" cy="6858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0000"/>
    <a:srgbClr val="0080C0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9" autoAdjust="0"/>
    <p:restoredTop sz="90934" autoAdjust="0"/>
  </p:normalViewPr>
  <p:slideViewPr>
    <p:cSldViewPr>
      <p:cViewPr varScale="1">
        <p:scale>
          <a:sx n="106" d="100"/>
          <a:sy n="106" d="100"/>
        </p:scale>
        <p:origin x="174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17" d="100"/>
          <a:sy n="117" d="100"/>
        </p:scale>
        <p:origin x="235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/>
            </a:lvl1pPr>
          </a:lstStyle>
          <a:p>
            <a:pPr>
              <a:defRPr/>
            </a:pPr>
            <a:fld id="{CF15CB71-A22C-43CB-B8AD-F802E15EBD32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24807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/>
            </a:lvl1pPr>
          </a:lstStyle>
          <a:p>
            <a:pPr>
              <a:defRPr/>
            </a:pPr>
            <a:fld id="{1488A90E-FFC9-4BEF-9DDB-A540EC2C051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620857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3F87F420-68F1-49AD-9701-BC5A51047AEC}" type="slidenum">
              <a:rPr lang="de-DE" altLang="en-US" sz="1200" baseline="0" smtClean="0"/>
              <a:pPr/>
              <a:t>1</a:t>
            </a:fld>
            <a:endParaRPr lang="de-DE" altLang="en-US" sz="1200" baseline="0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30793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Verteilung an die Schulämter zum 2ten Lehrgang</a:t>
            </a:r>
          </a:p>
          <a:p>
            <a:r>
              <a:rPr lang="de-DE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DVD Sendung mit der Maus wird an Medienzentren hinterlegt</a:t>
            </a:r>
          </a:p>
        </p:txBody>
      </p:sp>
    </p:spTree>
    <p:extLst>
      <p:ext uri="{BB962C8B-B14F-4D97-AF65-F5344CB8AC3E}">
        <p14:creationId xmlns:p14="http://schemas.microsoft.com/office/powerpoint/2010/main" val="1501636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10303C0-5CB2-47BF-97D3-7E9C64002CD3}" type="slidenum">
              <a:rPr lang="de-DE" altLang="en-US" sz="1200" baseline="0" smtClean="0"/>
              <a:pPr/>
              <a:t>18</a:t>
            </a:fld>
            <a:endParaRPr lang="de-DE" altLang="en-US" sz="1200" baseline="0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3736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Verteilung an die Schulämter zum 2ten Lehrgang</a:t>
            </a:r>
          </a:p>
          <a:p>
            <a:r>
              <a:rPr lang="de-DE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t>DVD Sendung mit der Maus wird an Medienzentren hinterlegt</a:t>
            </a:r>
          </a:p>
        </p:txBody>
      </p:sp>
    </p:spTree>
    <p:extLst>
      <p:ext uri="{BB962C8B-B14F-4D97-AF65-F5344CB8AC3E}">
        <p14:creationId xmlns:p14="http://schemas.microsoft.com/office/powerpoint/2010/main" val="1345395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09FBB-939B-4FFD-8395-C357346CDCE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6403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 txBox="1">
            <a:spLocks noGrp="1"/>
          </p:cNvSpPr>
          <p:nvPr userDrawn="1"/>
        </p:nvSpPr>
        <p:spPr bwMode="auto">
          <a:xfrm>
            <a:off x="1663700" y="6589713"/>
            <a:ext cx="5037138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 anchor="b" anchorCtr="1"/>
          <a:lstStyle>
            <a:lvl1pPr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1pPr>
            <a:lvl2pPr marL="742950" indent="-285750"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2pPr>
            <a:lvl3pPr marL="1143000" indent="-228600"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3pPr>
            <a:lvl4pPr marL="1600200" indent="-228600"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4pPr>
            <a:lvl5pPr marL="2057400" indent="-228600"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charset="0"/>
                <a:ea typeface="ＭＳ Ｐゴシック" pitchFamily="76" charset="-128"/>
              </a:defRPr>
            </a:lvl9pPr>
          </a:lstStyle>
          <a:p>
            <a:pPr algn="ctr">
              <a:defRPr/>
            </a:pPr>
            <a:r>
              <a:rPr lang="de-DE" altLang="en-US" sz="800" baseline="0" dirty="0" smtClean="0">
                <a:solidFill>
                  <a:schemeClr val="bg1"/>
                </a:solidFill>
                <a:latin typeface="FrutigerNext LT Light" pitchFamily="76" charset="0"/>
              </a:rPr>
              <a:t>Alles über Feuer und Rauch / Eva </a:t>
            </a:r>
            <a:r>
              <a:rPr lang="de-DE" altLang="en-US" sz="800" baseline="0" dirty="0" err="1" smtClean="0">
                <a:solidFill>
                  <a:schemeClr val="bg1"/>
                </a:solidFill>
                <a:latin typeface="FrutigerNext LT Light" pitchFamily="76" charset="0"/>
              </a:rPr>
              <a:t>Schmidmeir</a:t>
            </a:r>
            <a:r>
              <a:rPr lang="de-DE" altLang="en-US" sz="800" baseline="0" dirty="0" smtClean="0">
                <a:solidFill>
                  <a:schemeClr val="bg1"/>
                </a:solidFill>
                <a:latin typeface="FrutigerNext LT Light" pitchFamily="76" charset="0"/>
              </a:rPr>
              <a:t>, Reinhold </a:t>
            </a:r>
            <a:r>
              <a:rPr lang="de-DE" altLang="en-US" sz="800" baseline="0" dirty="0" err="1" smtClean="0">
                <a:solidFill>
                  <a:schemeClr val="bg1"/>
                </a:solidFill>
                <a:latin typeface="FrutigerNext LT Light" pitchFamily="76" charset="0"/>
              </a:rPr>
              <a:t>Sporer</a:t>
            </a:r>
            <a:r>
              <a:rPr lang="de-DE" altLang="en-US" sz="800" baseline="0" dirty="0" smtClean="0">
                <a:solidFill>
                  <a:schemeClr val="bg1"/>
                </a:solidFill>
                <a:latin typeface="FrutigerNext LT Light" pitchFamily="76" charset="0"/>
              </a:rPr>
              <a:t>, Stefan </a:t>
            </a:r>
            <a:r>
              <a:rPr lang="de-DE" altLang="en-US" sz="800" baseline="0" dirty="0" err="1" smtClean="0">
                <a:solidFill>
                  <a:schemeClr val="bg1"/>
                </a:solidFill>
                <a:latin typeface="FrutigerNext LT Light" pitchFamily="76" charset="0"/>
              </a:rPr>
              <a:t>Grebner</a:t>
            </a:r>
            <a:r>
              <a:rPr lang="de-DE" altLang="en-US" sz="800" baseline="0" dirty="0" smtClean="0">
                <a:solidFill>
                  <a:schemeClr val="bg1"/>
                </a:solidFill>
                <a:latin typeface="FrutigerNext LT Light" pitchFamily="76" charset="0"/>
              </a:rPr>
              <a:t>, Julia Eck</a:t>
            </a:r>
            <a:endParaRPr lang="de-DE" altLang="en-US" sz="800" baseline="0" dirty="0" smtClean="0">
              <a:latin typeface="FrutigerNext LT Light" pitchFamily="7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en-US"/>
              <a:t>Stand: 08.06.2013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393C2-CEE0-4FC1-B2B7-A7AE7FF36370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8195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9FE8E-755A-47CA-AC4C-178C26F8D0E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06588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219200"/>
            <a:ext cx="41148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1148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3482D-01CF-4E1B-9A01-19C9616395B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20643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6D02-978D-45B0-9828-3B0796A5236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41477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00AF4-F8BF-4B7F-86CC-CDABA8D9CDB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40168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D0C47-7B48-4D1F-A1F8-CED792CA60BC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89432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03B08-E777-4899-BE66-A1261952B7F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5288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B7154-495E-479C-890F-942C7D536322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90221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0B7E5-C85D-4877-938C-3916079F811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613612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7500" y="381000"/>
            <a:ext cx="20955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61341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AA19F-10BE-489A-AE6C-BBCCC83F8A0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60308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Balken+Logo+HG_unten_neu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382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Mastertitelformat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219200"/>
            <a:ext cx="8382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Mastertextformat bearbeiten</a:t>
            </a:r>
          </a:p>
          <a:p>
            <a:pPr lvl="1"/>
            <a:r>
              <a:rPr lang="de-DE" altLang="en-US" smtClean="0"/>
              <a:t>Zweite Ebene</a:t>
            </a:r>
          </a:p>
          <a:p>
            <a:pPr lvl="2"/>
            <a:r>
              <a:rPr lang="de-DE" altLang="en-US" smtClean="0"/>
              <a:t>Dritte Ebene</a:t>
            </a:r>
          </a:p>
          <a:p>
            <a:pPr lvl="3"/>
            <a:r>
              <a:rPr lang="de-DE" altLang="en-US" smtClean="0"/>
              <a:t>Vierte Ebene</a:t>
            </a:r>
          </a:p>
          <a:p>
            <a:pPr lvl="4"/>
            <a:r>
              <a:rPr lang="de-DE" altLang="en-US" smtClean="0"/>
              <a:t>Fünfte Ebene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914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800" baseline="0">
                <a:solidFill>
                  <a:schemeClr val="bg1"/>
                </a:solidFill>
                <a:latin typeface="+mj-lt"/>
                <a:ea typeface="ＭＳ Ｐゴシック" pitchFamily="76" charset="-128"/>
              </a:defRPr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47800" y="6629400"/>
            <a:ext cx="503713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1" compatLnSpc="1">
            <a:prstTxWarp prst="textNoShape">
              <a:avLst/>
            </a:prstTxWarp>
          </a:bodyPr>
          <a:lstStyle>
            <a:lvl1pPr algn="ctr">
              <a:defRPr sz="800" baseline="0">
                <a:solidFill>
                  <a:schemeClr val="bg1"/>
                </a:solidFill>
                <a:latin typeface="+mn-lt"/>
                <a:ea typeface="ＭＳ Ｐゴシック" pitchFamily="76" charset="-128"/>
              </a:defRPr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800" baseline="0">
                <a:solidFill>
                  <a:schemeClr val="bg1"/>
                </a:solidFill>
                <a:latin typeface="FrutigerNext LT Bold" pitchFamily="76" charset="0"/>
              </a:defRPr>
            </a:lvl1pPr>
          </a:lstStyle>
          <a:p>
            <a:pPr>
              <a:defRPr/>
            </a:pPr>
            <a:fld id="{4D0829EE-EC21-4649-9850-DFB5950E0E04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fv-bayern.de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fv-bayern.de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Titel_Var_CD-Manu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3429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000" y="381000"/>
            <a:ext cx="8382000" cy="1981200"/>
          </a:xfrm>
          <a:noFill/>
        </p:spPr>
        <p:txBody>
          <a:bodyPr/>
          <a:lstStyle/>
          <a:p>
            <a:pPr eaLnBrk="1" hangingPunct="1"/>
            <a:r>
              <a:rPr lang="de-DE" altLang="en-US" smtClean="0">
                <a:solidFill>
                  <a:schemeClr val="bg1"/>
                </a:solidFill>
              </a:rPr>
              <a:t>Alles über Feuer und Rauch</a:t>
            </a:r>
            <a:br>
              <a:rPr lang="de-DE" altLang="en-US" smtClean="0">
                <a:solidFill>
                  <a:schemeClr val="bg1"/>
                </a:solidFill>
              </a:rPr>
            </a:br>
            <a:r>
              <a:rPr lang="de-DE" altLang="en-US" sz="2400" smtClean="0">
                <a:solidFill>
                  <a:schemeClr val="bg1"/>
                </a:solidFill>
              </a:rPr>
              <a:t>Eine Handreichung für Lehrer und Brandschutzerzieher</a:t>
            </a:r>
            <a:endParaRPr lang="de-DE" altLang="en-US" sz="2400" smtClean="0"/>
          </a:p>
        </p:txBody>
      </p:sp>
      <p:pic>
        <p:nvPicPr>
          <p:cNvPr id="15365" name="Grafi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644900"/>
            <a:ext cx="2058987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>
          <a:xfrm>
            <a:off x="381000" y="6629400"/>
            <a:ext cx="914400" cy="152400"/>
          </a:xfrm>
        </p:spPr>
        <p:txBody>
          <a:bodyPr/>
          <a:lstStyle/>
          <a:p>
            <a:pPr>
              <a:defRPr/>
            </a:pPr>
            <a:r>
              <a:rPr lang="de-DE" dirty="0"/>
              <a:t>Stand: </a:t>
            </a:r>
            <a:r>
              <a:rPr lang="de-DE" dirty="0" smtClean="0"/>
              <a:t>21</a:t>
            </a:r>
            <a:r>
              <a:rPr lang="de-DE" dirty="0" smtClean="0"/>
              <a:t>.02.2016</a:t>
            </a:r>
            <a:endParaRPr lang="de-DE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 descr="010-Flammy-2-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349500"/>
            <a:ext cx="2559050" cy="362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Stand: </a:t>
            </a:r>
            <a:r>
              <a:rPr lang="de-DE" dirty="0" smtClean="0"/>
              <a:t>22.10.2015</a:t>
            </a:r>
            <a:endParaRPr lang="de-DE" dirty="0"/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8D429B4-9538-49DD-BD9F-23EEC1E92DE2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Inhalt</a:t>
            </a:r>
          </a:p>
        </p:txBody>
      </p:sp>
      <p:sp>
        <p:nvSpPr>
          <p:cNvPr id="174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altLang="en-US" smtClean="0"/>
              <a:t>Warum einen Ordner für die Brandschutzerziehung?</a:t>
            </a:r>
          </a:p>
          <a:p>
            <a:pPr eaLnBrk="1" hangingPunct="1"/>
            <a:r>
              <a:rPr lang="de-DE" altLang="en-US" smtClean="0"/>
              <a:t>Ziel der Unterrichtsunterlagen</a:t>
            </a:r>
          </a:p>
          <a:p>
            <a:pPr eaLnBrk="1" hangingPunct="1"/>
            <a:r>
              <a:rPr lang="de-DE" altLang="en-US" smtClean="0"/>
              <a:t>Kapitel</a:t>
            </a:r>
          </a:p>
          <a:p>
            <a:pPr eaLnBrk="1" hangingPunct="1"/>
            <a:r>
              <a:rPr lang="de-DE" altLang="en-US" smtClean="0"/>
              <a:t>Aufbau der einzelnen Kapitel</a:t>
            </a:r>
          </a:p>
          <a:p>
            <a:pPr eaLnBrk="1" hangingPunct="1"/>
            <a:r>
              <a:rPr lang="de-DE" altLang="en-US" smtClean="0"/>
              <a:t>Benutzungshinweise</a:t>
            </a:r>
          </a:p>
          <a:p>
            <a:pPr eaLnBrk="1" hangingPunct="1"/>
            <a:r>
              <a:rPr lang="de-DE" altLang="en-US" smtClean="0"/>
              <a:t>Anhang</a:t>
            </a:r>
          </a:p>
          <a:p>
            <a:pPr eaLnBrk="1" hangingPunct="1"/>
            <a:r>
              <a:rPr lang="de-DE" altLang="en-US" smtClean="0"/>
              <a:t>Fragen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z="2800" smtClean="0"/>
              <a:t>Warum einen Ordner für die Brandschutzerziehung?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628775"/>
            <a:ext cx="8382000" cy="3073400"/>
          </a:xfrm>
        </p:spPr>
        <p:txBody>
          <a:bodyPr/>
          <a:lstStyle/>
          <a:p>
            <a:pPr eaLnBrk="1" hangingPunct="1"/>
            <a:r>
              <a:rPr lang="de-DE" altLang="en-US" sz="2400" smtClean="0"/>
              <a:t>Durchführen der Brandschutzerziehung mit allen Grundschülern in Bayern</a:t>
            </a:r>
          </a:p>
          <a:p>
            <a:pPr eaLnBrk="1" hangingPunct="1"/>
            <a:endParaRPr lang="de-DE" altLang="en-US" sz="2400" smtClean="0"/>
          </a:p>
          <a:p>
            <a:pPr eaLnBrk="1" hangingPunct="1"/>
            <a:r>
              <a:rPr lang="de-DE" altLang="en-US" sz="2400" smtClean="0"/>
              <a:t>Einheitlicher Qualitätsstandard</a:t>
            </a:r>
          </a:p>
          <a:p>
            <a:pPr eaLnBrk="1" hangingPunct="1">
              <a:buFontTx/>
              <a:buNone/>
            </a:pPr>
            <a:endParaRPr lang="de-DE" altLang="en-US" sz="2400" smtClean="0"/>
          </a:p>
          <a:p>
            <a:pPr eaLnBrk="1" hangingPunct="1"/>
            <a:r>
              <a:rPr lang="de-DE" altLang="en-US" sz="2400" smtClean="0"/>
              <a:t>Klare Ziele für Lehrer, Schüler und Feuerwehr</a:t>
            </a:r>
          </a:p>
        </p:txBody>
      </p:sp>
      <p:sp>
        <p:nvSpPr>
          <p:cNvPr id="7" name="Foliennummernplatzhalter 3"/>
          <p:cNvSpPr txBox="1">
            <a:spLocks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800" kern="1200" baseline="0">
                <a:solidFill>
                  <a:schemeClr val="bg1"/>
                </a:solidFill>
                <a:latin typeface="FrutigerNext LT Bold" pitchFamily="76" charset="0"/>
                <a:ea typeface="ＭＳ Ｐゴシック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9D6CB8-EE3E-4C8E-9E8A-9FA21CBF8CC5}" type="slidenum">
              <a:rPr kumimoji="0" lang="de-DE" alt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utigerNext LT Bold" pitchFamily="76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DE" altLang="de-DE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utigerNext LT Bold" pitchFamily="76" charset="0"/>
              <a:ea typeface="ＭＳ Ｐゴシック" panose="020B0600070205080204" pitchFamily="34" charset="-128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/>
              <a:t>Lehrplanmatrix</a:t>
            </a:r>
          </a:p>
        </p:txBody>
      </p:sp>
      <p:pic>
        <p:nvPicPr>
          <p:cNvPr id="1946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981075"/>
            <a:ext cx="5211763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Foliennummernplatzhalter 3"/>
          <p:cNvSpPr txBox="1">
            <a:spLocks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800" kern="1200" baseline="0">
                <a:solidFill>
                  <a:schemeClr val="bg1"/>
                </a:solidFill>
                <a:latin typeface="FrutigerNext LT Bold" pitchFamily="76" charset="0"/>
                <a:ea typeface="ＭＳ Ｐゴシック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utigerNext LT Bold" pitchFamily="76" charset="0"/>
                <a:ea typeface="ＭＳ Ｐゴシック" panose="020B0600070205080204" pitchFamily="34" charset="-128"/>
                <a:cs typeface="+mn-cs"/>
              </a:rPr>
              <a:t>4</a:t>
            </a:r>
            <a:endParaRPr kumimoji="0" lang="de-DE" altLang="de-DE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utigerNext LT Bold" pitchFamily="76" charset="0"/>
              <a:ea typeface="ＭＳ Ｐゴシック" panose="020B0600070205080204" pitchFamily="34" charset="-128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8"/>
          <p:cNvSpPr>
            <a:spLocks noChangeArrowheads="1"/>
          </p:cNvSpPr>
          <p:nvPr/>
        </p:nvSpPr>
        <p:spPr bwMode="auto">
          <a:xfrm>
            <a:off x="323850" y="4581525"/>
            <a:ext cx="8569325" cy="1223963"/>
          </a:xfrm>
          <a:prstGeom prst="roundRect">
            <a:avLst>
              <a:gd name="adj" fmla="val 16667"/>
            </a:avLst>
          </a:prstGeom>
          <a:solidFill>
            <a:srgbClr val="DA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4400">
              <a:latin typeface="Arial" panose="020B0604020202020204" pitchFamily="34" charset="0"/>
            </a:endParaRPr>
          </a:p>
        </p:txBody>
      </p:sp>
      <p:sp>
        <p:nvSpPr>
          <p:cNvPr id="20483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62C3B64A-7629-468E-81FE-21C75F2B337A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5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Ziel für die Lehrkraft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412875"/>
            <a:ext cx="8382000" cy="2952750"/>
          </a:xfrm>
        </p:spPr>
        <p:txBody>
          <a:bodyPr/>
          <a:lstStyle/>
          <a:p>
            <a:pPr eaLnBrk="1" hangingPunct="1"/>
            <a:r>
              <a:rPr lang="de-DE" altLang="en-US" sz="2800" smtClean="0"/>
              <a:t>Geeignetes Material zur Verwendung in Unterrichtseinheiten</a:t>
            </a:r>
          </a:p>
          <a:p>
            <a:pPr eaLnBrk="1" hangingPunct="1"/>
            <a:r>
              <a:rPr lang="de-DE" altLang="en-US" sz="2800" smtClean="0"/>
              <a:t>Aufbau gemäß des Lehrplans mit Lernzielen, Lerninhalten und Arbeitsanweisungen</a:t>
            </a:r>
          </a:p>
          <a:p>
            <a:pPr eaLnBrk="1" hangingPunct="1"/>
            <a:r>
              <a:rPr lang="de-DE" altLang="en-US" sz="2800" smtClean="0"/>
              <a:t>Verfügbarkeit von Unterrichtsvorschlägen, Arbeitsblättern, Bildern, Folien und Kopiervorlagen</a:t>
            </a:r>
          </a:p>
        </p:txBody>
      </p:sp>
      <p:sp>
        <p:nvSpPr>
          <p:cNvPr id="20486" name="Text Box 7"/>
          <p:cNvSpPr txBox="1">
            <a:spLocks noChangeArrowheads="1"/>
          </p:cNvSpPr>
          <p:nvPr/>
        </p:nvSpPr>
        <p:spPr bwMode="auto">
          <a:xfrm>
            <a:off x="323850" y="4702175"/>
            <a:ext cx="84963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de-DE" altLang="en-US" sz="2800" b="1" i="1" baseline="0">
                <a:solidFill>
                  <a:schemeClr val="bg1"/>
                </a:solidFill>
              </a:rPr>
              <a:t>Die Lehrkraft wird dadurch befähigt den Unterricht selbständig durchzuführen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E17C9ED6-E8F0-428E-862A-C91961AD5DA1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6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Ziel für die Feuerwehr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de-DE" altLang="en-US" sz="2400" smtClean="0"/>
              <a:t>Die Inhalte der Brandschutzerziehung sind genau definiert und können nachvollzogen werden</a:t>
            </a:r>
          </a:p>
          <a:p>
            <a:pPr eaLnBrk="1" hangingPunct="1"/>
            <a:r>
              <a:rPr lang="de-DE" altLang="en-US" sz="2400" smtClean="0"/>
              <a:t>Einzelnen Unterrichtseinheiten können in Absprache mit der Lehrkraft übernommen werden</a:t>
            </a:r>
          </a:p>
          <a:p>
            <a:pPr eaLnBrk="1" hangingPunct="1"/>
            <a:r>
              <a:rPr lang="de-DE" altLang="en-US" sz="2400" smtClean="0"/>
              <a:t>Modularer Aufbau gewährleistet höchste inhaltliche und zeitliche Flexibilität </a:t>
            </a:r>
          </a:p>
          <a:p>
            <a:pPr eaLnBrk="1" hangingPunct="1"/>
            <a:r>
              <a:rPr lang="de-DE" altLang="en-US" sz="2400" smtClean="0"/>
              <a:t>Besuch bei der Feuerwehr, Praxisteil der BE Prüfung, Räumungsübung können individuell gestaltet werden</a:t>
            </a:r>
          </a:p>
        </p:txBody>
      </p:sp>
      <p:sp>
        <p:nvSpPr>
          <p:cNvPr id="21509" name="AutoShape 7"/>
          <p:cNvSpPr>
            <a:spLocks noChangeArrowheads="1"/>
          </p:cNvSpPr>
          <p:nvPr/>
        </p:nvSpPr>
        <p:spPr bwMode="auto">
          <a:xfrm>
            <a:off x="323850" y="4581525"/>
            <a:ext cx="8569325" cy="1223963"/>
          </a:xfrm>
          <a:prstGeom prst="roundRect">
            <a:avLst>
              <a:gd name="adj" fmla="val 16667"/>
            </a:avLst>
          </a:prstGeom>
          <a:solidFill>
            <a:srgbClr val="DA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4400">
              <a:latin typeface="Arial" panose="020B0604020202020204" pitchFamily="34" charset="0"/>
            </a:endParaRP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323850" y="4914900"/>
            <a:ext cx="8496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de-DE" altLang="en-US" sz="2800" b="1" i="1" baseline="0">
                <a:solidFill>
                  <a:schemeClr val="bg1"/>
                </a:solidFill>
              </a:rPr>
              <a:t>Der Feuerwehrler bleibt der Profi in Uniform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BAE0132E-2EAC-48C8-B16C-1A474967BA6D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7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Die Kapitel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de-DE" altLang="en-US" sz="2800" smtClean="0"/>
              <a:t>Feuer als Freund und Feind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de-DE" altLang="en-US" sz="2800" smtClean="0"/>
              <a:t>Brandverhütung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de-DE" altLang="en-US" sz="2800" smtClean="0"/>
              <a:t>Erkennen von Gefahren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de-DE" altLang="en-US" sz="2800" smtClean="0"/>
              <a:t>Verhalten im Brandfall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de-DE" altLang="en-US" sz="2800" smtClean="0"/>
              <a:t>Notruf</a:t>
            </a:r>
          </a:p>
          <a:p>
            <a:pPr marL="609600" indent="-609600" eaLnBrk="1" hangingPunct="1">
              <a:buFontTx/>
              <a:buAutoNum type="arabicPeriod"/>
            </a:pPr>
            <a:endParaRPr lang="de-DE" altLang="en-US" sz="2800" smtClean="0"/>
          </a:p>
          <a:p>
            <a:pPr marL="609600" indent="-609600" eaLnBrk="1" hangingPunct="1">
              <a:buFontTx/>
              <a:buAutoNum type="arabicPeriod"/>
            </a:pPr>
            <a:r>
              <a:rPr lang="de-DE" altLang="en-US" sz="2800" smtClean="0"/>
              <a:t>Feuerwehr und ihre Ausrüstung</a:t>
            </a:r>
            <a:br>
              <a:rPr lang="de-DE" altLang="en-US" sz="2800" smtClean="0"/>
            </a:br>
            <a:r>
              <a:rPr lang="de-DE" altLang="en-US" sz="2800" smtClean="0"/>
              <a:t>Geschichte der Brandbekämpfung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de-DE" altLang="en-US" sz="2800" smtClean="0"/>
              <a:t>Anhang</a:t>
            </a:r>
          </a:p>
        </p:txBody>
      </p:sp>
      <p:sp>
        <p:nvSpPr>
          <p:cNvPr id="22533" name="Line 7"/>
          <p:cNvSpPr>
            <a:spLocks noChangeShapeType="1"/>
          </p:cNvSpPr>
          <p:nvPr/>
        </p:nvSpPr>
        <p:spPr bwMode="auto">
          <a:xfrm>
            <a:off x="395288" y="4005263"/>
            <a:ext cx="6121400" cy="0"/>
          </a:xfrm>
          <a:prstGeom prst="line">
            <a:avLst/>
          </a:prstGeom>
          <a:noFill/>
          <a:ln w="9525">
            <a:solidFill>
              <a:srgbClr val="DA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862F7008-84D8-4E5C-8F8A-4455DF588577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8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Aufbau der Kapitel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de-DE" altLang="en-US" sz="2400" smtClean="0"/>
              <a:t>Lernziele</a:t>
            </a:r>
          </a:p>
          <a:p>
            <a:pPr eaLnBrk="1" hangingPunct="1">
              <a:lnSpc>
                <a:spcPct val="90000"/>
              </a:lnSpc>
            </a:pPr>
            <a:r>
              <a:rPr lang="de-DE" altLang="en-US" sz="2400" smtClean="0"/>
              <a:t>Vorschlag für eine Unterrichtseinheit</a:t>
            </a:r>
          </a:p>
          <a:p>
            <a:pPr eaLnBrk="1" hangingPunct="1">
              <a:lnSpc>
                <a:spcPct val="90000"/>
              </a:lnSpc>
            </a:pPr>
            <a:r>
              <a:rPr lang="de-DE" altLang="en-US" sz="2400" smtClean="0"/>
              <a:t>Weitergehende Hinweise für die Lehrkraft</a:t>
            </a:r>
          </a:p>
          <a:p>
            <a:pPr eaLnBrk="1" hangingPunct="1">
              <a:lnSpc>
                <a:spcPct val="90000"/>
              </a:lnSpc>
            </a:pPr>
            <a:endParaRPr lang="de-DE" altLang="en-US" sz="2400" smtClean="0"/>
          </a:p>
          <a:p>
            <a:pPr eaLnBrk="1" hangingPunct="1">
              <a:lnSpc>
                <a:spcPct val="90000"/>
              </a:lnSpc>
            </a:pPr>
            <a:endParaRPr lang="de-DE" altLang="en-US" sz="2400" smtClean="0"/>
          </a:p>
          <a:p>
            <a:pPr eaLnBrk="1" hangingPunct="1">
              <a:lnSpc>
                <a:spcPct val="90000"/>
              </a:lnSpc>
            </a:pPr>
            <a:endParaRPr lang="de-DE" altLang="en-US" sz="2400" smtClean="0"/>
          </a:p>
          <a:p>
            <a:pPr eaLnBrk="1" hangingPunct="1">
              <a:lnSpc>
                <a:spcPct val="90000"/>
              </a:lnSpc>
            </a:pPr>
            <a:endParaRPr lang="de-DE" altLang="en-US" sz="2400" smtClean="0"/>
          </a:p>
          <a:p>
            <a:pPr eaLnBrk="1" hangingPunct="1">
              <a:lnSpc>
                <a:spcPct val="90000"/>
              </a:lnSpc>
            </a:pPr>
            <a:endParaRPr lang="de-DE" altLang="en-US" sz="2400" smtClean="0"/>
          </a:p>
          <a:p>
            <a:pPr eaLnBrk="1" hangingPunct="1">
              <a:lnSpc>
                <a:spcPct val="90000"/>
              </a:lnSpc>
            </a:pPr>
            <a:r>
              <a:rPr lang="de-DE" altLang="en-US" sz="2400" smtClean="0"/>
              <a:t>Geschichte zum Thema</a:t>
            </a:r>
          </a:p>
          <a:p>
            <a:pPr eaLnBrk="1" hangingPunct="1">
              <a:lnSpc>
                <a:spcPct val="90000"/>
              </a:lnSpc>
            </a:pPr>
            <a:r>
              <a:rPr lang="de-DE" altLang="en-US" sz="2400" smtClean="0"/>
              <a:t>Arbeitsblätter</a:t>
            </a:r>
          </a:p>
          <a:p>
            <a:pPr eaLnBrk="1" hangingPunct="1">
              <a:lnSpc>
                <a:spcPct val="90000"/>
              </a:lnSpc>
            </a:pPr>
            <a:r>
              <a:rPr lang="de-DE" altLang="en-US" sz="2400" smtClean="0"/>
              <a:t>Bilder</a:t>
            </a:r>
          </a:p>
        </p:txBody>
      </p:sp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454275"/>
            <a:ext cx="3929062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4CA1B28B-537E-4105-9BF8-28DB39AF381C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9</a:t>
            </a:fld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Benutzungshinweise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/>
              <a:t>Thema wird hauptsächlich im HSU behandelt, eignet sich aber auch für andere Unterrichtsfächer (s. Querverweise)</a:t>
            </a:r>
          </a:p>
          <a:p>
            <a:pPr eaLnBrk="1" hangingPunct="1"/>
            <a:r>
              <a:rPr lang="de-DE" altLang="en-US" smtClean="0"/>
              <a:t>Die Reihenfolge ist bewusst gewählt und sollte eingehalten werden </a:t>
            </a:r>
            <a:r>
              <a:rPr lang="de-DE" altLang="en-US" sz="2800" i="1" smtClean="0"/>
              <a:t>Kompetenzorientierung an der Erfahrungswelt des Kindes</a:t>
            </a:r>
          </a:p>
          <a:p>
            <a:pPr eaLnBrk="1" hangingPunct="1"/>
            <a:r>
              <a:rPr lang="de-DE" altLang="en-US" smtClean="0"/>
              <a:t>Hinweis und Kopiervorlage für die Brandschutzerziehungsprüfung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z="4000" smtClean="0"/>
              <a:t>Auszug aus „Feuer als Freund und Feind“</a:t>
            </a:r>
          </a:p>
        </p:txBody>
      </p:sp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268413"/>
            <a:ext cx="3119438" cy="464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268413"/>
            <a:ext cx="321468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5" name="Text Box 7"/>
          <p:cNvSpPr txBox="1">
            <a:spLocks noChangeArrowheads="1"/>
          </p:cNvSpPr>
          <p:nvPr/>
        </p:nvSpPr>
        <p:spPr bwMode="auto">
          <a:xfrm>
            <a:off x="2268538" y="5897563"/>
            <a:ext cx="7413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21</a:t>
            </a:r>
          </a:p>
        </p:txBody>
      </p:sp>
      <p:sp>
        <p:nvSpPr>
          <p:cNvPr id="25606" name="Text Box 8"/>
          <p:cNvSpPr txBox="1">
            <a:spLocks noChangeArrowheads="1"/>
          </p:cNvSpPr>
          <p:nvPr/>
        </p:nvSpPr>
        <p:spPr bwMode="auto">
          <a:xfrm>
            <a:off x="5486400" y="5891213"/>
            <a:ext cx="7413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22</a:t>
            </a:r>
          </a:p>
        </p:txBody>
      </p:sp>
      <p:sp>
        <p:nvSpPr>
          <p:cNvPr id="7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de-DE" altLang="de-DE" sz="800" baseline="0" dirty="0" smtClean="0">
                <a:solidFill>
                  <a:schemeClr val="bg1"/>
                </a:solidFill>
                <a:latin typeface="FrutigerNext LT Bold" pitchFamily="76" charset="0"/>
              </a:rPr>
              <a:t>10</a:t>
            </a:r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/>
              <a:t>Auszug aus „Brandverhütung“</a:t>
            </a:r>
          </a:p>
        </p:txBody>
      </p:sp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484313"/>
            <a:ext cx="3890962" cy="412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4643438" y="5734050"/>
            <a:ext cx="7413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43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250825" y="1365250"/>
            <a:ext cx="390842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2400" i="1" baseline="0" dirty="0">
                <a:latin typeface="Arial" panose="020B0604020202020204" pitchFamily="34" charset="0"/>
              </a:rPr>
              <a:t>Übung:</a:t>
            </a:r>
          </a:p>
          <a:p>
            <a:pPr>
              <a:spcBef>
                <a:spcPct val="0"/>
              </a:spcBef>
              <a:buFontTx/>
              <a:buNone/>
            </a:pPr>
            <a:endParaRPr lang="de-DE" altLang="en-US" sz="2400" baseline="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de-DE" altLang="en-US" sz="2400" baseline="0" dirty="0">
                <a:latin typeface="Arial" panose="020B0604020202020204" pitchFamily="34" charset="0"/>
              </a:rPr>
              <a:t>Anzünden eines Streichholzes</a:t>
            </a:r>
          </a:p>
        </p:txBody>
      </p:sp>
      <p:sp>
        <p:nvSpPr>
          <p:cNvPr id="7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de-DE" altLang="de-DE" sz="800" baseline="0" dirty="0" smtClean="0">
                <a:solidFill>
                  <a:schemeClr val="bg1"/>
                </a:solidFill>
                <a:latin typeface="FrutigerNext LT Bold" pitchFamily="76" charset="0"/>
              </a:rPr>
              <a:t>11</a:t>
            </a:r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496" y="3068959"/>
            <a:ext cx="3813210" cy="25365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 autoUpdateAnimBg="0"/>
      <p:bldP spid="4403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381000"/>
            <a:ext cx="8763000" cy="685800"/>
          </a:xfrm>
        </p:spPr>
        <p:txBody>
          <a:bodyPr/>
          <a:lstStyle/>
          <a:p>
            <a:pPr eaLnBrk="1" hangingPunct="1"/>
            <a:r>
              <a:rPr lang="de-DE" altLang="en-US" sz="4000" smtClean="0"/>
              <a:t>Auszug aus „Erkennen von Gefahren“</a:t>
            </a:r>
          </a:p>
        </p:txBody>
      </p:sp>
      <p:pic>
        <p:nvPicPr>
          <p:cNvPr id="2765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3384550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052513"/>
            <a:ext cx="3890962" cy="367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3" name="Text Box 7"/>
          <p:cNvSpPr txBox="1">
            <a:spLocks noChangeArrowheads="1"/>
          </p:cNvSpPr>
          <p:nvPr/>
        </p:nvSpPr>
        <p:spPr bwMode="auto">
          <a:xfrm>
            <a:off x="539750" y="5897563"/>
            <a:ext cx="7413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71</a:t>
            </a:r>
          </a:p>
        </p:txBody>
      </p:sp>
      <p:sp>
        <p:nvSpPr>
          <p:cNvPr id="27654" name="Text Box 8"/>
          <p:cNvSpPr txBox="1">
            <a:spLocks noChangeArrowheads="1"/>
          </p:cNvSpPr>
          <p:nvPr/>
        </p:nvSpPr>
        <p:spPr bwMode="auto">
          <a:xfrm>
            <a:off x="4262438" y="5891213"/>
            <a:ext cx="7413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72</a:t>
            </a:r>
          </a:p>
        </p:txBody>
      </p:sp>
      <p:sp>
        <p:nvSpPr>
          <p:cNvPr id="7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de-DE" altLang="de-DE" sz="800" baseline="0" dirty="0" smtClean="0">
                <a:solidFill>
                  <a:schemeClr val="bg1"/>
                </a:solidFill>
                <a:latin typeface="FrutigerNext LT Bold" pitchFamily="76" charset="0"/>
              </a:rPr>
              <a:t>12</a:t>
            </a:r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z="4000" smtClean="0"/>
              <a:t>Auszug aus „Verhalten im Brandfall“</a:t>
            </a:r>
          </a:p>
        </p:txBody>
      </p:sp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24857" y="143669"/>
            <a:ext cx="4043362" cy="586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09020" y="437356"/>
            <a:ext cx="4043362" cy="585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90801" y="585787"/>
            <a:ext cx="4043362" cy="584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97969" y="810419"/>
            <a:ext cx="4043362" cy="582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18632" y="1021556"/>
            <a:ext cx="4043362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250825" y="5734050"/>
            <a:ext cx="12144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112 - 117</a:t>
            </a:r>
          </a:p>
        </p:txBody>
      </p:sp>
      <p:sp>
        <p:nvSpPr>
          <p:cNvPr id="9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de-DE" altLang="de-DE" sz="800" baseline="0" dirty="0" smtClean="0">
                <a:solidFill>
                  <a:schemeClr val="bg1"/>
                </a:solidFill>
                <a:latin typeface="FrutigerNext LT Bold" pitchFamily="76" charset="0"/>
              </a:rPr>
              <a:t>13</a:t>
            </a:r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/>
              <a:t>Auszug aus „Notruf“</a:t>
            </a:r>
          </a:p>
        </p:txBody>
      </p:sp>
      <p:pic>
        <p:nvPicPr>
          <p:cNvPr id="2969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268413"/>
            <a:ext cx="4067175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284163" y="1268413"/>
            <a:ext cx="4143375" cy="429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355600" indent="-1762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2800" baseline="0">
                <a:latin typeface="Arial" panose="020B0604020202020204" pitchFamily="34" charset="0"/>
              </a:rPr>
              <a:t>Zusätzliches Material für die Lehrkraft als</a:t>
            </a:r>
          </a:p>
          <a:p>
            <a:pPr>
              <a:spcBef>
                <a:spcPct val="0"/>
              </a:spcBef>
              <a:buFontTx/>
              <a:buNone/>
            </a:pPr>
            <a:endParaRPr lang="de-DE" altLang="en-US" sz="2800" baseline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Hintergrundinformation</a:t>
            </a:r>
          </a:p>
          <a:p>
            <a:pPr lvl="1">
              <a:spcBef>
                <a:spcPct val="0"/>
              </a:spcBef>
              <a:buFontTx/>
              <a:buChar char="•"/>
            </a:pPr>
            <a:endParaRPr lang="de-DE" altLang="en-US" sz="2400" baseline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Zur Vertiefung der Unterrichtseinheit</a:t>
            </a:r>
          </a:p>
          <a:p>
            <a:pPr lvl="1">
              <a:spcBef>
                <a:spcPct val="0"/>
              </a:spcBef>
              <a:buFontTx/>
              <a:buChar char="•"/>
            </a:pPr>
            <a:endParaRPr lang="de-DE" altLang="en-US" sz="2400" baseline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Notrufabfrageblatt</a:t>
            </a:r>
          </a:p>
          <a:p>
            <a:pPr lvl="1">
              <a:spcBef>
                <a:spcPct val="0"/>
              </a:spcBef>
              <a:buFontTx/>
              <a:buChar char="•"/>
            </a:pPr>
            <a:endParaRPr lang="de-DE" altLang="en-US" sz="2400" baseline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Schadensbilder</a:t>
            </a:r>
          </a:p>
        </p:txBody>
      </p:sp>
      <p:sp>
        <p:nvSpPr>
          <p:cNvPr id="29701" name="Text Box 7"/>
          <p:cNvSpPr txBox="1">
            <a:spLocks noChangeArrowheads="1"/>
          </p:cNvSpPr>
          <p:nvPr/>
        </p:nvSpPr>
        <p:spPr bwMode="auto">
          <a:xfrm>
            <a:off x="4500563" y="5734050"/>
            <a:ext cx="8255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152</a:t>
            </a:r>
          </a:p>
        </p:txBody>
      </p:sp>
      <p:sp>
        <p:nvSpPr>
          <p:cNvPr id="6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de-DE" altLang="de-DE" sz="800" baseline="0" dirty="0" smtClean="0">
                <a:solidFill>
                  <a:schemeClr val="bg1"/>
                </a:solidFill>
                <a:latin typeface="FrutigerNext LT Bold" pitchFamily="76" charset="0"/>
              </a:rPr>
              <a:t>14</a:t>
            </a:r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/>
              <a:t>Auszug aus „Die Feuerwehr“</a:t>
            </a:r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284163" y="1597025"/>
            <a:ext cx="4143375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355600" indent="-1762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2400" baseline="0">
                <a:latin typeface="Arial" panose="020B0604020202020204" pitchFamily="34" charset="0"/>
              </a:rPr>
              <a:t>Zusätzliche Informationen für die Lehrkraft</a:t>
            </a:r>
          </a:p>
          <a:p>
            <a:pPr>
              <a:spcBef>
                <a:spcPct val="0"/>
              </a:spcBef>
              <a:buFontTx/>
              <a:buNone/>
            </a:pPr>
            <a:endParaRPr lang="de-DE" altLang="en-US" sz="2400" baseline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Geschichte der Feuerwehr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Aufgaben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Arten der Feuerwehr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Begriffserklärungen</a:t>
            </a:r>
          </a:p>
          <a:p>
            <a:pPr lvl="1">
              <a:spcBef>
                <a:spcPct val="0"/>
              </a:spcBef>
              <a:buFontTx/>
              <a:buChar char="•"/>
            </a:pPr>
            <a:r>
              <a:rPr lang="de-DE" altLang="en-US" sz="2400" baseline="0">
                <a:latin typeface="Arial" panose="020B0604020202020204" pitchFamily="34" charset="0"/>
              </a:rPr>
              <a:t>Möglicher Ablaufplan für einen Besuch bei der Feuerwehr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4500563" y="5734050"/>
            <a:ext cx="8255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800">
                <a:latin typeface="Arial" panose="020B0604020202020204" pitchFamily="34" charset="0"/>
              </a:rPr>
              <a:t>Seite 174</a:t>
            </a:r>
          </a:p>
        </p:txBody>
      </p:sp>
      <p:pic>
        <p:nvPicPr>
          <p:cNvPr id="3072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3100"/>
            <a:ext cx="4140200" cy="243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de-DE" altLang="de-DE" sz="800" baseline="0" dirty="0" smtClean="0">
                <a:solidFill>
                  <a:schemeClr val="bg1"/>
                </a:solidFill>
                <a:latin typeface="FrutigerNext LT Bold" pitchFamily="76" charset="0"/>
              </a:rPr>
              <a:t>15</a:t>
            </a:r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566FA228-8374-4F5F-8BA0-0ABADB5A553F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16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Anhang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/>
              <a:t>Medienliste und Literaturverzeichnis</a:t>
            </a:r>
          </a:p>
          <a:p>
            <a:pPr eaLnBrk="1" hangingPunct="1"/>
            <a:r>
              <a:rPr lang="de-DE" altLang="en-US" smtClean="0"/>
              <a:t>Notrufabfrageblatt und Brandschutzerziehungsprüfung</a:t>
            </a:r>
          </a:p>
          <a:p>
            <a:pPr eaLnBrk="1" hangingPunct="1"/>
            <a:r>
              <a:rPr lang="de-DE" altLang="en-US" smtClean="0"/>
              <a:t>Spiele zur Brandschutzerziehung</a:t>
            </a:r>
          </a:p>
          <a:p>
            <a:pPr eaLnBrk="1" hangingPunct="1"/>
            <a:r>
              <a:rPr lang="de-DE" altLang="en-US" smtClean="0"/>
              <a:t>Inhalt des Brandschutzkoffers für Schulen und Erwachseneneinrichtungen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1F47FC6B-054A-4156-81B8-8376EC3B4DEA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17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Fragen</a:t>
            </a:r>
          </a:p>
        </p:txBody>
      </p:sp>
      <p:sp>
        <p:nvSpPr>
          <p:cNvPr id="32772" name="Text Box 8"/>
          <p:cNvSpPr txBox="1">
            <a:spLocks noChangeArrowheads="1"/>
          </p:cNvSpPr>
          <p:nvPr/>
        </p:nvSpPr>
        <p:spPr bwMode="auto">
          <a:xfrm>
            <a:off x="3924300" y="1484313"/>
            <a:ext cx="1287463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20000" baseline="0">
                <a:latin typeface="Algerian" panose="04020705040A02060702" pitchFamily="82" charset="0"/>
              </a:rPr>
              <a:t>?</a:t>
            </a:r>
          </a:p>
        </p:txBody>
      </p:sp>
      <p:sp>
        <p:nvSpPr>
          <p:cNvPr id="32773" name="Text Box 9"/>
          <p:cNvSpPr txBox="1">
            <a:spLocks noChangeArrowheads="1"/>
          </p:cNvSpPr>
          <p:nvPr/>
        </p:nvSpPr>
        <p:spPr bwMode="auto">
          <a:xfrm>
            <a:off x="376238" y="5535613"/>
            <a:ext cx="8105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2400" baseline="0">
                <a:latin typeface="Arial" panose="020B0604020202020204" pitchFamily="34" charset="0"/>
                <a:hlinkClick r:id="rId3"/>
              </a:rPr>
              <a:t>www.lfv-bayern.de</a:t>
            </a:r>
            <a:r>
              <a:rPr lang="de-DE" altLang="en-US" sz="2400" baseline="0">
                <a:latin typeface="Arial" panose="020B0604020202020204" pitchFamily="34" charset="0"/>
              </a:rPr>
              <a:t> </a:t>
            </a:r>
            <a:r>
              <a:rPr lang="de-DE" altLang="en-US" sz="2400" baseline="0">
                <a:latin typeface="Arial" panose="020B0604020202020204" pitchFamily="34" charset="0"/>
                <a:sym typeface="Wingdings" panose="05000000000000000000" pitchFamily="2" charset="2"/>
              </a:rPr>
              <a:t> Fachbereich 9  Veröffentlichungen</a:t>
            </a:r>
            <a:endParaRPr lang="de-DE" altLang="en-US" sz="2400" baseline="0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7" descr="Titel_Var_CD-Manu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3429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000" y="381000"/>
            <a:ext cx="8382000" cy="1981200"/>
          </a:xfrm>
          <a:noFill/>
        </p:spPr>
        <p:txBody>
          <a:bodyPr/>
          <a:lstStyle/>
          <a:p>
            <a:pPr eaLnBrk="1" hangingPunct="1"/>
            <a:r>
              <a:rPr lang="de-DE" altLang="en-US" smtClean="0">
                <a:solidFill>
                  <a:schemeClr val="bg1"/>
                </a:solidFill>
              </a:rPr>
              <a:t>Didaktischer Umgang</a:t>
            </a:r>
            <a:br>
              <a:rPr lang="de-DE" altLang="en-US" smtClean="0">
                <a:solidFill>
                  <a:schemeClr val="bg1"/>
                </a:solidFill>
              </a:rPr>
            </a:br>
            <a:r>
              <a:rPr lang="de-DE" altLang="en-US" sz="2400" smtClean="0">
                <a:solidFill>
                  <a:schemeClr val="bg1"/>
                </a:solidFill>
              </a:rPr>
              <a:t>mit Kindern der Grundschule</a:t>
            </a:r>
            <a:endParaRPr lang="de-DE" altLang="en-US" sz="2400" smtClean="0"/>
          </a:p>
        </p:txBody>
      </p:sp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Stand: </a:t>
            </a:r>
            <a:r>
              <a:rPr lang="de-DE" dirty="0" smtClean="0"/>
              <a:t>18.11.2015</a:t>
            </a:r>
            <a:endParaRPr lang="de-DE" dirty="0"/>
          </a:p>
        </p:txBody>
      </p:sp>
      <p:sp>
        <p:nvSpPr>
          <p:cNvPr id="7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de-DE" altLang="de-DE" sz="800" baseline="0" dirty="0" smtClean="0">
                <a:solidFill>
                  <a:schemeClr val="bg1"/>
                </a:solidFill>
                <a:latin typeface="FrutigerNext LT Bold" pitchFamily="76" charset="0"/>
              </a:rPr>
              <a:t>18</a:t>
            </a:r>
            <a:endParaRPr lang="de-DE" altLang="de-DE" sz="800" baseline="0" dirty="0">
              <a:solidFill>
                <a:schemeClr val="bg1"/>
              </a:solidFill>
              <a:latin typeface="FrutigerNext LT Bold" pitchFamily="7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2181225" y="1219200"/>
            <a:ext cx="4983163" cy="4572000"/>
          </a:xfrm>
        </p:spPr>
        <p:txBody>
          <a:bodyPr/>
          <a:lstStyle/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Kind-Altersgemäßheit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Anschaulichkeit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Selbsttätigkeit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Teilschritte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Ganzheitlichkeit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Wiederholung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Achtung bei Verboten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Vorbildfunktion</a:t>
            </a:r>
          </a:p>
          <a:p>
            <a:pPr marL="514350" indent="-514350">
              <a:buFont typeface="FrutigerNext LT Bold" pitchFamily="76" charset="0"/>
              <a:buAutoNum type="arabicPeriod"/>
            </a:pPr>
            <a:r>
              <a:rPr lang="de-DE" altLang="de-DE" sz="3000" dirty="0" smtClean="0"/>
              <a:t>Motivation</a:t>
            </a:r>
            <a:endParaRPr lang="en-GB" altLang="de-DE" sz="3000" dirty="0" smtClean="0"/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6EC248A-5951-465C-ABC9-CD08DCEC216B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3686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Inhalt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4191000" cy="4572000"/>
          </a:xfrm>
        </p:spPr>
        <p:txBody>
          <a:bodyPr/>
          <a:lstStyle/>
          <a:p>
            <a:r>
              <a:rPr lang="de-DE" altLang="de-DE" sz="2600" smtClean="0"/>
              <a:t>Neugierde</a:t>
            </a:r>
          </a:p>
          <a:p>
            <a:r>
              <a:rPr lang="de-DE" altLang="de-DE" sz="2600" smtClean="0"/>
              <a:t>Spontaneität</a:t>
            </a:r>
          </a:p>
          <a:p>
            <a:r>
              <a:rPr lang="de-DE" altLang="de-DE" sz="2600" smtClean="0"/>
              <a:t>Experimentierfreudigkeit</a:t>
            </a:r>
          </a:p>
          <a:p>
            <a:r>
              <a:rPr lang="de-DE" altLang="de-DE" sz="2600" smtClean="0"/>
              <a:t>körperliche Belastbarkeit</a:t>
            </a:r>
          </a:p>
          <a:p>
            <a:r>
              <a:rPr lang="de-DE" altLang="de-DE" sz="2600" smtClean="0"/>
              <a:t>Zahlenvorstellung</a:t>
            </a:r>
          </a:p>
          <a:p>
            <a:r>
              <a:rPr lang="de-DE" altLang="de-DE" sz="2600" smtClean="0"/>
              <a:t>kindliche Vorstellungswelt</a:t>
            </a:r>
          </a:p>
          <a:p>
            <a:r>
              <a:rPr lang="de-DE" altLang="de-DE" sz="2600" smtClean="0"/>
              <a:t>Lebenswirklichkeit / -umfeld</a:t>
            </a:r>
          </a:p>
        </p:txBody>
      </p:sp>
      <p:sp>
        <p:nvSpPr>
          <p:cNvPr id="3789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55FD0BF-9893-4A40-AAA8-FECBD55C9D38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1. Kind-Altersgemäßheit</a:t>
            </a:r>
          </a:p>
        </p:txBody>
      </p:sp>
      <p:sp>
        <p:nvSpPr>
          <p:cNvPr id="37893" name="Rounded Rectangle 6"/>
          <p:cNvSpPr>
            <a:spLocks noChangeArrowheads="1"/>
          </p:cNvSpPr>
          <p:nvPr/>
        </p:nvSpPr>
        <p:spPr bwMode="auto">
          <a:xfrm>
            <a:off x="395288" y="4956175"/>
            <a:ext cx="8280400" cy="10810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de-DE" sz="4400">
              <a:latin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288" y="5353050"/>
            <a:ext cx="82804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de-DE" sz="3600" b="1" i="1" dirty="0">
                <a:latin typeface="+mn-lt"/>
                <a:ea typeface="+mn-ea"/>
              </a:rPr>
              <a:t>Kinder lieben kurze, gut erzählte Geschichten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702175" y="1233488"/>
            <a:ext cx="4191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de-DE" sz="2600" kern="0" baseline="0" dirty="0" smtClean="0"/>
              <a:t>eigene Erlebnisse</a:t>
            </a:r>
          </a:p>
          <a:p>
            <a:pPr>
              <a:defRPr/>
            </a:pPr>
            <a:r>
              <a:rPr lang="de-DE" sz="2600" kern="0" baseline="0" dirty="0" smtClean="0"/>
              <a:t>kurze, einfache, klare Sätze</a:t>
            </a:r>
          </a:p>
          <a:p>
            <a:pPr>
              <a:defRPr/>
            </a:pPr>
            <a:r>
              <a:rPr lang="de-DE" sz="2600" kern="0" baseline="0" dirty="0" smtClean="0"/>
              <a:t>keine Abkürzungen</a:t>
            </a:r>
          </a:p>
          <a:p>
            <a:pPr>
              <a:defRPr/>
            </a:pPr>
            <a:r>
              <a:rPr lang="de-DE" sz="2600" kern="0" baseline="0" dirty="0" smtClean="0"/>
              <a:t>Abwechslung in den Arbeitsformen</a:t>
            </a:r>
          </a:p>
          <a:p>
            <a:pPr>
              <a:defRPr/>
            </a:pPr>
            <a:r>
              <a:rPr lang="de-DE" sz="2600" kern="0" baseline="0" dirty="0" smtClean="0"/>
              <a:t>Ermüdung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altLang="de-DE" smtClean="0"/>
              <a:t>alles möglichst „be – greifbar“ machen</a:t>
            </a:r>
          </a:p>
          <a:p>
            <a:r>
              <a:rPr lang="de-DE" altLang="de-DE" smtClean="0"/>
              <a:t>Gegenstände möglichst „in natura“ zeigen, d.h. im Original nicht als Folie oder Bild</a:t>
            </a:r>
          </a:p>
        </p:txBody>
      </p:sp>
      <p:sp>
        <p:nvSpPr>
          <p:cNvPr id="3891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D8F28A-06B0-41B9-B9FA-D0572C5F4F68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3891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2. Anschaulichkeit</a:t>
            </a:r>
          </a:p>
        </p:txBody>
      </p:sp>
      <p:pic>
        <p:nvPicPr>
          <p:cNvPr id="389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090863"/>
            <a:ext cx="3703638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altLang="de-DE" smtClean="0"/>
              <a:t>möglichst viel selber tun, steigert das Interesse und die Aufmerksamkeit</a:t>
            </a:r>
          </a:p>
          <a:p>
            <a:r>
              <a:rPr lang="de-DE" altLang="de-DE" smtClean="0"/>
              <a:t>Kinder probieren gerne selbst</a:t>
            </a:r>
            <a:br>
              <a:rPr lang="de-DE" altLang="de-DE" smtClean="0"/>
            </a:br>
            <a:r>
              <a:rPr lang="de-DE" altLang="de-DE" smtClean="0"/>
              <a:t>aus, experimentieren gerne</a:t>
            </a:r>
          </a:p>
          <a:p>
            <a:r>
              <a:rPr lang="de-DE" altLang="de-DE" smtClean="0"/>
              <a:t>Rollenspiele steigern die </a:t>
            </a:r>
            <a:br>
              <a:rPr lang="de-DE" altLang="de-DE" smtClean="0"/>
            </a:br>
            <a:r>
              <a:rPr lang="de-DE" altLang="de-DE" smtClean="0"/>
              <a:t>Intensität des zu Lernenden</a:t>
            </a:r>
          </a:p>
        </p:txBody>
      </p:sp>
      <p:sp>
        <p:nvSpPr>
          <p:cNvPr id="3993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399192C-5F5D-4194-A79B-35543C40C598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3994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dirty="0" smtClean="0">
                <a:solidFill>
                  <a:srgbClr val="DA0000"/>
                </a:solidFill>
              </a:rPr>
              <a:t>3. Selbsttätigkeit</a:t>
            </a:r>
          </a:p>
        </p:txBody>
      </p:sp>
      <p:pic>
        <p:nvPicPr>
          <p:cNvPr id="3994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420938"/>
            <a:ext cx="2319337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4013" indent="-354013" hangingPunct="1">
              <a:spcBef>
                <a:spcPts val="700"/>
              </a:spcBef>
            </a:pPr>
            <a:r>
              <a:rPr lang="de-DE" altLang="de-DE" smtClean="0"/>
              <a:t>logischer, kleinschrittiger Aufbau des Unterrichtsthemas</a:t>
            </a:r>
          </a:p>
          <a:p>
            <a:pPr marL="354013" indent="-354013" hangingPunct="1">
              <a:spcBef>
                <a:spcPts val="700"/>
              </a:spcBef>
            </a:pPr>
            <a:r>
              <a:rPr lang="de-DE" altLang="de-DE" smtClean="0"/>
              <a:t>nicht kreuz und quer durch die Thematik springen</a:t>
            </a:r>
          </a:p>
          <a:p>
            <a:pPr marL="354013" indent="-354013" hangingPunct="1">
              <a:spcBef>
                <a:spcPts val="700"/>
              </a:spcBef>
            </a:pPr>
            <a:r>
              <a:rPr lang="de-DE" altLang="de-DE" smtClean="0"/>
              <a:t>zu viel Neues kann nicht verarbeitet werden</a:t>
            </a:r>
          </a:p>
        </p:txBody>
      </p:sp>
      <p:sp>
        <p:nvSpPr>
          <p:cNvPr id="4096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A0F2423-67A4-43AE-BF0F-B75055DF46D4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4096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4. Teilschritte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altLang="de-DE" smtClean="0"/>
              <a:t>lernen mit allen Sinnen</a:t>
            </a:r>
          </a:p>
          <a:p>
            <a:r>
              <a:rPr lang="de-DE" altLang="de-DE" smtClean="0"/>
              <a:t>personifizieren statt verallgemeinern</a:t>
            </a:r>
          </a:p>
          <a:p>
            <a:r>
              <a:rPr lang="de-DE" altLang="de-DE" smtClean="0"/>
              <a:t>wechseln der Arbeitsformen</a:t>
            </a:r>
          </a:p>
          <a:p>
            <a:r>
              <a:rPr lang="de-DE" altLang="de-DE" smtClean="0"/>
              <a:t>unbedingt die kindliche Gefühlswelt beachten</a:t>
            </a:r>
          </a:p>
          <a:p>
            <a:r>
              <a:rPr lang="de-DE" altLang="de-DE" smtClean="0"/>
              <a:t>Fragen möglichst kurz, aber ehrlich beantworten</a:t>
            </a:r>
          </a:p>
          <a:p>
            <a:r>
              <a:rPr lang="de-DE" altLang="de-DE" smtClean="0"/>
              <a:t>eigene Ängste durchaus zugeben</a:t>
            </a:r>
          </a:p>
        </p:txBody>
      </p:sp>
      <p:sp>
        <p:nvSpPr>
          <p:cNvPr id="4198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78CB4E1-14A6-4B76-8E08-F069EDAAB42C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4198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5. Ganzheitlichkeit</a:t>
            </a:r>
          </a:p>
        </p:txBody>
      </p:sp>
      <p:pic>
        <p:nvPicPr>
          <p:cNvPr id="41989" name="Picture 8" descr="010-Flammy-2-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500438"/>
            <a:ext cx="1746250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altLang="de-DE" smtClean="0"/>
              <a:t>das Wiederholen bzw. Üben sichert und vertieft das Gelernte (verschiedene Möglichkeiten)</a:t>
            </a:r>
          </a:p>
        </p:txBody>
      </p:sp>
      <p:sp>
        <p:nvSpPr>
          <p:cNvPr id="430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B0D3823-8205-4EE9-989B-6BE5F12FDA30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4301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6. Wiederholung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655050" cy="4572000"/>
          </a:xfrm>
        </p:spPr>
        <p:txBody>
          <a:bodyPr/>
          <a:lstStyle/>
          <a:p>
            <a:r>
              <a:rPr lang="de-DE" altLang="de-DE" sz="3000" smtClean="0"/>
              <a:t>es kann Angst entstehen</a:t>
            </a:r>
          </a:p>
          <a:p>
            <a:r>
              <a:rPr lang="de-DE" altLang="de-DE" sz="3000" smtClean="0"/>
              <a:t>es gibt keine Lösung der Situation oder des Problems</a:t>
            </a:r>
          </a:p>
          <a:p>
            <a:r>
              <a:rPr lang="de-DE" altLang="de-DE" sz="3000" smtClean="0"/>
              <a:t>sie führen kaum zu einer Verhaltensänderung, evtl. nur Verhaltensverzögerung</a:t>
            </a:r>
          </a:p>
          <a:p>
            <a:r>
              <a:rPr lang="de-DE" altLang="de-DE" sz="3000" smtClean="0"/>
              <a:t>es gibt keine Lernerfahrung</a:t>
            </a:r>
          </a:p>
          <a:p>
            <a:r>
              <a:rPr lang="de-DE" altLang="de-DE" sz="3000" smtClean="0"/>
              <a:t>sie können Trotz auslösen</a:t>
            </a:r>
          </a:p>
          <a:p>
            <a:r>
              <a:rPr lang="de-DE" altLang="de-DE" sz="3000" smtClean="0"/>
              <a:t>sie können besonders neugierig machen</a:t>
            </a:r>
          </a:p>
          <a:p>
            <a:r>
              <a:rPr lang="de-DE" altLang="de-DE" sz="3000" smtClean="0"/>
              <a:t>sie können zu Heimlichkeiten führen</a:t>
            </a:r>
          </a:p>
        </p:txBody>
      </p:sp>
      <p:sp>
        <p:nvSpPr>
          <p:cNvPr id="4403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A61B6F3-CA40-4E8A-B383-6E6BBDA0AF13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4403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7. Achtung bei Verboten</a:t>
            </a:r>
          </a:p>
        </p:txBody>
      </p:sp>
      <p:pic>
        <p:nvPicPr>
          <p:cNvPr id="440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88913"/>
            <a:ext cx="16510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6062663" cy="4572000"/>
          </a:xfrm>
        </p:spPr>
        <p:txBody>
          <a:bodyPr/>
          <a:lstStyle/>
          <a:p>
            <a:r>
              <a:rPr lang="de-DE" altLang="de-DE" smtClean="0"/>
              <a:t>Kinder dieser Altersstufe lernen gerne und oft noch sehr viel durch das Verhalten einer für sie interessanten oder wichtigen Bezugsperson</a:t>
            </a:r>
          </a:p>
        </p:txBody>
      </p:sp>
      <p:sp>
        <p:nvSpPr>
          <p:cNvPr id="4505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715472F-88E9-490E-9C25-0D6F4E47D38E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4506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8. Vorbildfunktion</a:t>
            </a:r>
          </a:p>
        </p:txBody>
      </p:sp>
      <p:pic>
        <p:nvPicPr>
          <p:cNvPr id="450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557338"/>
            <a:ext cx="2054225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de-DE" dirty="0" smtClean="0"/>
              <a:t>Ein gelungener Einstieg in die Unterrichts-einheit oder ein bestimmtes Thema ist enorm wichtig für</a:t>
            </a:r>
          </a:p>
          <a:p>
            <a:pPr>
              <a:defRPr/>
            </a:pPr>
            <a:r>
              <a:rPr lang="de-DE" dirty="0" smtClean="0"/>
              <a:t>die Aufmerksamkeit</a:t>
            </a:r>
          </a:p>
          <a:p>
            <a:pPr>
              <a:defRPr/>
            </a:pPr>
            <a:r>
              <a:rPr lang="de-DE" dirty="0" smtClean="0"/>
              <a:t>das Interesse</a:t>
            </a:r>
          </a:p>
          <a:p>
            <a:pPr>
              <a:defRPr/>
            </a:pPr>
            <a:r>
              <a:rPr lang="de-DE" dirty="0" smtClean="0"/>
              <a:t>die Einsatzbereitschaft</a:t>
            </a:r>
          </a:p>
        </p:txBody>
      </p:sp>
      <p:sp>
        <p:nvSpPr>
          <p:cNvPr id="4608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C7A22EF-B7AC-40D8-83EA-0F1DD975C55D}" type="slidenum">
              <a:rPr lang="de-DE" altLang="de-DE" sz="800" smtClean="0">
                <a:solidFill>
                  <a:schemeClr val="bg1"/>
                </a:solidFill>
                <a:latin typeface="FrutigerNext LT Bold" pitchFamily="76" charset="0"/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de-DE" altLang="de-DE" sz="800" smtClean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9. Motivation</a:t>
            </a:r>
          </a:p>
        </p:txBody>
      </p:sp>
      <p:sp>
        <p:nvSpPr>
          <p:cNvPr id="46085" name="Rounded Rectangle 7"/>
          <p:cNvSpPr>
            <a:spLocks noChangeArrowheads="1"/>
          </p:cNvSpPr>
          <p:nvPr/>
        </p:nvSpPr>
        <p:spPr bwMode="auto">
          <a:xfrm>
            <a:off x="395288" y="4868863"/>
            <a:ext cx="8280400" cy="10810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de-DE" sz="4400"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288" y="5035550"/>
            <a:ext cx="828040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de-DE" sz="3600" b="1" i="1" dirty="0">
                <a:latin typeface="+mn-lt"/>
                <a:ea typeface="+mn-ea"/>
              </a:rPr>
              <a:t>Nutzen Sie den Vorteil des Neuen, des Besonderen, den Sie als Person, als Feuerwehrfrau/-mann mitbringen!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5"/>
          <p:cNvSpPr txBox="1">
            <a:spLocks noGrp="1"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817FC71F-2444-4CD8-83BE-C4D7D4F088B4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 algn="r">
                <a:spcBef>
                  <a:spcPct val="0"/>
                </a:spcBef>
                <a:buFontTx/>
                <a:buNone/>
              </a:pPr>
              <a:t>29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de-DE" altLang="en-US" smtClean="0">
                <a:solidFill>
                  <a:srgbClr val="DA0000"/>
                </a:solidFill>
              </a:rPr>
              <a:t>Fragen</a:t>
            </a:r>
          </a:p>
        </p:txBody>
      </p:sp>
      <p:sp>
        <p:nvSpPr>
          <p:cNvPr id="47108" name="Text Box 8"/>
          <p:cNvSpPr txBox="1">
            <a:spLocks noChangeArrowheads="1"/>
          </p:cNvSpPr>
          <p:nvPr/>
        </p:nvSpPr>
        <p:spPr bwMode="auto">
          <a:xfrm>
            <a:off x="3924300" y="1484313"/>
            <a:ext cx="1287463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20000" baseline="0">
                <a:latin typeface="Algerian" panose="04020705040A02060702" pitchFamily="82" charset="0"/>
              </a:rPr>
              <a:t>?</a:t>
            </a:r>
          </a:p>
        </p:txBody>
      </p:sp>
      <p:sp>
        <p:nvSpPr>
          <p:cNvPr id="47109" name="Text Box 9"/>
          <p:cNvSpPr txBox="1">
            <a:spLocks noChangeArrowheads="1"/>
          </p:cNvSpPr>
          <p:nvPr/>
        </p:nvSpPr>
        <p:spPr bwMode="auto">
          <a:xfrm>
            <a:off x="376238" y="5535613"/>
            <a:ext cx="8105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FrutigerNext LT Light" pitchFamily="76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2400" baseline="0">
                <a:latin typeface="Arial" panose="020B0604020202020204" pitchFamily="34" charset="0"/>
                <a:hlinkClick r:id="rId3"/>
              </a:rPr>
              <a:t>www.lfv-bayern.de</a:t>
            </a:r>
            <a:r>
              <a:rPr lang="de-DE" altLang="en-US" sz="2400" baseline="0">
                <a:latin typeface="Arial" panose="020B0604020202020204" pitchFamily="34" charset="0"/>
              </a:rPr>
              <a:t> </a:t>
            </a:r>
            <a:r>
              <a:rPr lang="de-DE" altLang="en-US" sz="2400" baseline="0">
                <a:latin typeface="Arial" panose="020B0604020202020204" pitchFamily="34" charset="0"/>
                <a:sym typeface="Wingdings" panose="05000000000000000000" pitchFamily="2" charset="2"/>
              </a:rPr>
              <a:t> Fachbereich 9  Veröffentlichungen</a:t>
            </a:r>
            <a:endParaRPr lang="de-DE" altLang="en-US" sz="2400" baseline="0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FV_PPT[1]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FrutigerNext LT Bold"/>
        <a:ea typeface="ＭＳ Ｐゴシック"/>
        <a:cs typeface=""/>
      </a:majorFont>
      <a:minorFont>
        <a:latin typeface="FrutigerNext LT Light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4400" b="0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7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4400" b="0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76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LFV_PPT[1]</Template>
  <TotalTime>0</TotalTime>
  <Words>704</Words>
  <Application>Microsoft Office PowerPoint</Application>
  <PresentationFormat>Bildschirmpräsentation (4:3)</PresentationFormat>
  <Paragraphs>194</Paragraphs>
  <Slides>29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29</vt:i4>
      </vt:variant>
    </vt:vector>
  </HeadingPairs>
  <TitlesOfParts>
    <vt:vector size="36" baseType="lpstr">
      <vt:lpstr>Algerian</vt:lpstr>
      <vt:lpstr>Arial</vt:lpstr>
      <vt:lpstr>FrutigerNext LT Bold</vt:lpstr>
      <vt:lpstr>FrutigerNext LT Light</vt:lpstr>
      <vt:lpstr>ＭＳ Ｐゴシック</vt:lpstr>
      <vt:lpstr>Wingdings</vt:lpstr>
      <vt:lpstr>LFV_PPT[1]</vt:lpstr>
      <vt:lpstr>Alles über Feuer und Rauch Eine Handreichung für Lehrer und Brandschutzerzieher</vt:lpstr>
      <vt:lpstr>Inhalt</vt:lpstr>
      <vt:lpstr>Warum einen Ordner für die Brandschutzerziehung?</vt:lpstr>
      <vt:lpstr>Lehrplanmatrix</vt:lpstr>
      <vt:lpstr>Ziel für die Lehrkraft</vt:lpstr>
      <vt:lpstr>Ziel für die Feuerwehr</vt:lpstr>
      <vt:lpstr>Die Kapitel</vt:lpstr>
      <vt:lpstr>Aufbau der Kapitel</vt:lpstr>
      <vt:lpstr>Benutzungshinweise</vt:lpstr>
      <vt:lpstr>Auszug aus „Feuer als Freund und Feind“</vt:lpstr>
      <vt:lpstr>Auszug aus „Brandverhütung“</vt:lpstr>
      <vt:lpstr>Auszug aus „Erkennen von Gefahren“</vt:lpstr>
      <vt:lpstr>Auszug aus „Verhalten im Brandfall“</vt:lpstr>
      <vt:lpstr>Auszug aus „Notruf“</vt:lpstr>
      <vt:lpstr>Auszug aus „Die Feuerwehr“</vt:lpstr>
      <vt:lpstr>Anhang</vt:lpstr>
      <vt:lpstr>Fragen</vt:lpstr>
      <vt:lpstr>Didaktischer Umgang mit Kindern der Grundschule</vt:lpstr>
      <vt:lpstr>Inhalt</vt:lpstr>
      <vt:lpstr>1. Kind-Altersgemäßheit</vt:lpstr>
      <vt:lpstr>2. Anschaulichkeit</vt:lpstr>
      <vt:lpstr>3. Selbsttätigkeit</vt:lpstr>
      <vt:lpstr>4. Teilschritte</vt:lpstr>
      <vt:lpstr>5. Ganzheitlichkeit</vt:lpstr>
      <vt:lpstr>6. Wiederholung</vt:lpstr>
      <vt:lpstr>7. Achtung bei Verboten</vt:lpstr>
      <vt:lpstr>8. Vorbildfunktion</vt:lpstr>
      <vt:lpstr>9. Motivation</vt:lpstr>
      <vt:lpstr>Fragen</vt:lpstr>
    </vt:vector>
  </TitlesOfParts>
  <Company>Intel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Präsentationstitel</dc:title>
  <dc:creator>grebner</dc:creator>
  <cp:lastModifiedBy>Robert Wagner</cp:lastModifiedBy>
  <cp:revision>22</cp:revision>
  <cp:lastPrinted>2012-05-04T16:31:58Z</cp:lastPrinted>
  <dcterms:created xsi:type="dcterms:W3CDTF">2013-05-15T08:14:54Z</dcterms:created>
  <dcterms:modified xsi:type="dcterms:W3CDTF">2016-02-21T11:08:18Z</dcterms:modified>
</cp:coreProperties>
</file>